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19"/>
  </p:notesMasterIdLst>
  <p:handoutMasterIdLst>
    <p:handoutMasterId r:id="rId20"/>
  </p:handoutMasterIdLst>
  <p:sldIdLst>
    <p:sldId id="326" r:id="rId5"/>
    <p:sldId id="646" r:id="rId6"/>
    <p:sldId id="738" r:id="rId7"/>
    <p:sldId id="687" r:id="rId8"/>
    <p:sldId id="676" r:id="rId9"/>
    <p:sldId id="670" r:id="rId10"/>
    <p:sldId id="808" r:id="rId11"/>
    <p:sldId id="519" r:id="rId12"/>
    <p:sldId id="747" r:id="rId13"/>
    <p:sldId id="589" r:id="rId14"/>
    <p:sldId id="477" r:id="rId15"/>
    <p:sldId id="744" r:id="rId16"/>
    <p:sldId id="520" r:id="rId17"/>
    <p:sldId id="796" r:id="rId18"/>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95">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E"/>
    <a:srgbClr val="70C3FC"/>
    <a:srgbClr val="0082BC"/>
    <a:srgbClr val="CADAF2"/>
    <a:srgbClr val="87BFE5"/>
    <a:srgbClr val="EFF4FB"/>
    <a:srgbClr val="E0EAF8"/>
    <a:srgbClr val="0091C4"/>
    <a:srgbClr val="C9E2F3"/>
    <a:srgbClr val="BAE2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01" autoAdjust="0"/>
    <p:restoredTop sz="57523" autoAdjust="0"/>
  </p:normalViewPr>
  <p:slideViewPr>
    <p:cSldViewPr>
      <p:cViewPr varScale="1">
        <p:scale>
          <a:sx n="86" d="100"/>
          <a:sy n="86" d="100"/>
        </p:scale>
        <p:origin x="1032" y="84"/>
      </p:cViewPr>
      <p:guideLst>
        <p:guide orient="horz" pos="2160"/>
        <p:guide pos="295"/>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140"/>
    </p:cViewPr>
  </p:sorterViewPr>
  <p:notesViewPr>
    <p:cSldViewPr>
      <p:cViewPr varScale="1">
        <p:scale>
          <a:sx n="80" d="100"/>
          <a:sy n="80" d="100"/>
        </p:scale>
        <p:origin x="40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oet-mel-fp01\data\Business%20Development\Stats\Aug%2014%20-%20July%2015%20-%2007.09.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2086302160"/>
        <c:axId val="-2053808512"/>
      </c:barChart>
      <c:catAx>
        <c:axId val="-208630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53808512"/>
        <c:crosses val="autoZero"/>
        <c:auto val="1"/>
        <c:lblAlgn val="ctr"/>
        <c:lblOffset val="100"/>
        <c:noMultiLvlLbl val="0"/>
      </c:catAx>
      <c:valAx>
        <c:axId val="-2053808512"/>
        <c:scaling>
          <c:orientation val="minMax"/>
        </c:scaling>
        <c:delete val="1"/>
        <c:axPos val="l"/>
        <c:numFmt formatCode="General" sourceLinked="1"/>
        <c:majorTickMark val="none"/>
        <c:minorTickMark val="none"/>
        <c:tickLblPos val="nextTo"/>
        <c:crossAx val="-20863021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0.78261</cdr:x>
      <cdr:y>0.5303</cdr:y>
    </cdr:from>
    <cdr:to>
      <cdr:x>0.98965</cdr:x>
      <cdr:y>0.85097</cdr:y>
    </cdr:to>
    <cdr:pic>
      <cdr:nvPicPr>
        <cdr:cNvPr id="2" name="Picture 1">
          <a:extLst xmlns:a="http://schemas.openxmlformats.org/drawingml/2006/main">
            <a:ext uri="{FF2B5EF4-FFF2-40B4-BE49-F238E27FC236}">
              <a16:creationId xmlns:a16="http://schemas.microsoft.com/office/drawing/2014/main" id="{E432DC1C-0CF3-4FE2-936C-A86792E3F18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480731" y="2520280"/>
          <a:ext cx="1714481" cy="152399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5CB9A391-1C5D-44E2-959B-3B8B6FE8BA2B}" type="datetimeFigureOut">
              <a:rPr lang="en-AU" smtClean="0"/>
              <a:t>31/08/2022</a:t>
            </a:fld>
            <a:endParaRPr lang="en-AU"/>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98E5AE30-5B6D-47CC-A054-5305DF6EF60A}" type="slidenum">
              <a:rPr lang="en-AU" smtClean="0"/>
              <a:t>‹#›</a:t>
            </a:fld>
            <a:endParaRPr lang="en-AU"/>
          </a:p>
        </p:txBody>
      </p:sp>
    </p:spTree>
    <p:extLst>
      <p:ext uri="{BB962C8B-B14F-4D97-AF65-F5344CB8AC3E}">
        <p14:creationId xmlns:p14="http://schemas.microsoft.com/office/powerpoint/2010/main" val="3537967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775B51DD-5F50-43A5-936E-9F2BC8B52AC5}" type="datetimeFigureOut">
              <a:rPr lang="en-GB" smtClean="0"/>
              <a:t>31/08/2022</a:t>
            </a:fld>
            <a:endParaRPr lang="en-GB" dirty="0"/>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090223B1-E225-4A9D-8061-E0ED980CDB06}" type="slidenum">
              <a:rPr lang="en-GB" smtClean="0"/>
              <a:t>‹#›</a:t>
            </a:fld>
            <a:endParaRPr lang="en-GB" dirty="0"/>
          </a:p>
        </p:txBody>
      </p:sp>
    </p:spTree>
    <p:extLst>
      <p:ext uri="{BB962C8B-B14F-4D97-AF65-F5344CB8AC3E}">
        <p14:creationId xmlns:p14="http://schemas.microsoft.com/office/powerpoint/2010/main" val="310428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0223B1-E225-4A9D-8061-E0ED980CDB06}"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412360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816" eaLnBrk="0" hangingPunct="0">
              <a:defRPr sz="5400">
                <a:solidFill>
                  <a:schemeClr val="tx1"/>
                </a:solidFill>
                <a:latin typeface="Arial" charset="0"/>
              </a:defRPr>
            </a:lvl1pPr>
            <a:lvl2pPr marL="737452" indent="-283635" defTabSz="921816" eaLnBrk="0" hangingPunct="0">
              <a:defRPr sz="5400">
                <a:solidFill>
                  <a:schemeClr val="tx1"/>
                </a:solidFill>
                <a:latin typeface="Arial" charset="0"/>
              </a:defRPr>
            </a:lvl2pPr>
            <a:lvl3pPr marL="1134542" indent="-226908" defTabSz="921816" eaLnBrk="0" hangingPunct="0">
              <a:defRPr sz="5400">
                <a:solidFill>
                  <a:schemeClr val="tx1"/>
                </a:solidFill>
                <a:latin typeface="Arial" charset="0"/>
              </a:defRPr>
            </a:lvl3pPr>
            <a:lvl4pPr marL="1588359" indent="-226908" defTabSz="921816" eaLnBrk="0" hangingPunct="0">
              <a:defRPr sz="5400">
                <a:solidFill>
                  <a:schemeClr val="tx1"/>
                </a:solidFill>
                <a:latin typeface="Arial" charset="0"/>
              </a:defRPr>
            </a:lvl4pPr>
            <a:lvl5pPr marL="2042175" indent="-226908" defTabSz="921816" eaLnBrk="0" hangingPunct="0">
              <a:defRPr sz="5400">
                <a:solidFill>
                  <a:schemeClr val="tx1"/>
                </a:solidFill>
                <a:latin typeface="Arial" charset="0"/>
              </a:defRPr>
            </a:lvl5pPr>
            <a:lvl6pPr marL="2495992" indent="-226908" defTabSz="921816" eaLnBrk="0" fontAlgn="base" hangingPunct="0">
              <a:spcBef>
                <a:spcPct val="0"/>
              </a:spcBef>
              <a:spcAft>
                <a:spcPct val="0"/>
              </a:spcAft>
              <a:defRPr sz="5400">
                <a:solidFill>
                  <a:schemeClr val="tx1"/>
                </a:solidFill>
                <a:latin typeface="Arial" charset="0"/>
              </a:defRPr>
            </a:lvl6pPr>
            <a:lvl7pPr marL="2949809" indent="-226908" defTabSz="921816" eaLnBrk="0" fontAlgn="base" hangingPunct="0">
              <a:spcBef>
                <a:spcPct val="0"/>
              </a:spcBef>
              <a:spcAft>
                <a:spcPct val="0"/>
              </a:spcAft>
              <a:defRPr sz="5400">
                <a:solidFill>
                  <a:schemeClr val="tx1"/>
                </a:solidFill>
                <a:latin typeface="Arial" charset="0"/>
              </a:defRPr>
            </a:lvl7pPr>
            <a:lvl8pPr marL="3403625" indent="-226908" defTabSz="921816" eaLnBrk="0" fontAlgn="base" hangingPunct="0">
              <a:spcBef>
                <a:spcPct val="0"/>
              </a:spcBef>
              <a:spcAft>
                <a:spcPct val="0"/>
              </a:spcAft>
              <a:defRPr sz="5400">
                <a:solidFill>
                  <a:schemeClr val="tx1"/>
                </a:solidFill>
                <a:latin typeface="Arial" charset="0"/>
              </a:defRPr>
            </a:lvl8pPr>
            <a:lvl9pPr marL="3857442" indent="-226908" defTabSz="921816" eaLnBrk="0" fontAlgn="base" hangingPunct="0">
              <a:spcBef>
                <a:spcPct val="0"/>
              </a:spcBef>
              <a:spcAft>
                <a:spcPct val="0"/>
              </a:spcAft>
              <a:defRPr sz="5400">
                <a:solidFill>
                  <a:schemeClr val="tx1"/>
                </a:solidFill>
                <a:latin typeface="Arial" charset="0"/>
              </a:defRPr>
            </a:lvl9pPr>
          </a:lstStyle>
          <a:p>
            <a:pPr eaLnBrk="1" hangingPunct="1"/>
            <a:fld id="{C96EA4B5-6270-4EC2-B326-288C4BA5ADFA}" type="slidenum">
              <a:rPr lang="en-AU" sz="1200" smtClean="0">
                <a:solidFill>
                  <a:prstClr val="black"/>
                </a:solidFill>
              </a:rPr>
              <a:pPr eaLnBrk="1" hangingPunct="1"/>
              <a:t>10</a:t>
            </a:fld>
            <a:endParaRPr lang="en-AU" sz="1200" dirty="0">
              <a:solidFill>
                <a:prstClr val="black"/>
              </a:solidFill>
            </a:endParaRPr>
          </a:p>
        </p:txBody>
      </p:sp>
      <p:sp>
        <p:nvSpPr>
          <p:cNvPr id="26627" name="Rectangle 2"/>
          <p:cNvSpPr>
            <a:spLocks noGrp="1" noRot="1" noChangeAspect="1" noChangeArrowheads="1" noTextEdit="1"/>
          </p:cNvSpPr>
          <p:nvPr>
            <p:ph type="sldImg"/>
          </p:nvPr>
        </p:nvSpPr>
        <p:spPr bwMode="auto">
          <a:xfrm>
            <a:off x="930275" y="744538"/>
            <a:ext cx="4946650" cy="3711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Tx/>
              <a:buNone/>
            </a:pPr>
            <a:r>
              <a:rPr lang="en-US" baseline="0" dirty="0"/>
              <a:t>The four OET subtests are:</a:t>
            </a:r>
          </a:p>
          <a:p>
            <a:pPr marL="171450" indent="-171450" eaLnBrk="1" hangingPunct="1">
              <a:buFontTx/>
              <a:buChar char="-"/>
            </a:pPr>
            <a:r>
              <a:rPr lang="en-US" baseline="0" dirty="0"/>
              <a:t>Listening is the </a:t>
            </a:r>
            <a:r>
              <a:rPr lang="en-US" i="0" u="sng" baseline="0" dirty="0"/>
              <a:t>same test material for all professions </a:t>
            </a:r>
            <a:r>
              <a:rPr lang="en-US" baseline="0" dirty="0"/>
              <a:t>as the topics are related to general healthcare.  </a:t>
            </a:r>
          </a:p>
          <a:p>
            <a:pPr marL="171450" indent="-171450" eaLnBrk="1" hangingPunct="1">
              <a:buFontTx/>
              <a:buChar char="-"/>
            </a:pPr>
            <a:r>
              <a:rPr lang="en-US" baseline="0" dirty="0"/>
              <a:t>Reading is also the </a:t>
            </a:r>
            <a:r>
              <a:rPr lang="en-US" i="0" u="sng" baseline="0" dirty="0"/>
              <a:t>same test material for all professions</a:t>
            </a:r>
            <a:r>
              <a:rPr lang="en-US" i="0" baseline="0" dirty="0"/>
              <a:t> and it covers general health topics.</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t>Writing</a:t>
            </a:r>
            <a:r>
              <a:rPr lang="en-AU" baseline="0" dirty="0"/>
              <a:t> is </a:t>
            </a:r>
            <a:r>
              <a:rPr lang="en-AU" u="sng" baseline="0" dirty="0"/>
              <a:t>profession-specific</a:t>
            </a:r>
            <a:r>
              <a:rPr lang="en-AU" baseline="0" dirty="0"/>
              <a:t>, so each profession has different test materials, based on the demands of the profession.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t>Speaking </a:t>
            </a:r>
            <a:r>
              <a:rPr lang="en-AU" baseline="0" dirty="0"/>
              <a:t>is also </a:t>
            </a:r>
            <a:r>
              <a:rPr lang="en-AU" u="sng" baseline="0" dirty="0"/>
              <a:t>profession-specific</a:t>
            </a:r>
            <a:r>
              <a:rPr lang="en-AU" u="none" baseline="0" dirty="0"/>
              <a:t> and takes the format of two role-plays.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As a test specifically for healthcare, OET </a:t>
            </a:r>
            <a:r>
              <a:rPr lang="en-US" b="1" u="none" baseline="0" dirty="0"/>
              <a:t>develops test </a:t>
            </a:r>
            <a:r>
              <a:rPr lang="en-US" b="1" baseline="0" dirty="0"/>
              <a:t>materials and tasks to reflect authentic workplace communication in consultation with healthcare communication experts.</a:t>
            </a:r>
            <a:endParaRPr lang="en-AU" b="1" baseline="0" dirty="0"/>
          </a:p>
        </p:txBody>
      </p:sp>
    </p:spTree>
    <p:extLst>
      <p:ext uri="{BB962C8B-B14F-4D97-AF65-F5344CB8AC3E}">
        <p14:creationId xmlns:p14="http://schemas.microsoft.com/office/powerpoint/2010/main" val="613583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OET tests</a:t>
            </a:r>
            <a:r>
              <a:rPr lang="en-AU" baseline="0" dirty="0"/>
              <a:t> </a:t>
            </a:r>
            <a:r>
              <a:rPr lang="en-AU" b="1" u="sng" baseline="0" dirty="0"/>
              <a:t>real communication scenarios </a:t>
            </a:r>
            <a:r>
              <a:rPr lang="en-AU" baseline="0" dirty="0"/>
              <a:t>you would find in a </a:t>
            </a:r>
            <a:r>
              <a:rPr lang="en-AU" b="1" u="sng" baseline="0" dirty="0"/>
              <a:t>healthcare setting</a:t>
            </a:r>
            <a:r>
              <a:rPr lang="en-AU" baseline="0" dirty="0"/>
              <a:t>.</a:t>
            </a:r>
          </a:p>
          <a:p>
            <a:pPr marL="171450" indent="-171450">
              <a:buFontTx/>
              <a:buChar char="-"/>
            </a:pPr>
            <a:r>
              <a:rPr lang="en-AU" baseline="0" dirty="0"/>
              <a:t>To illustrate the differences you can add another slide here that contains embedded audio of an OET speaking test and a general speaking test. This can be downloaded from the Toolkit and inserted into the presentation, but will increase the document size by18MB. </a:t>
            </a:r>
          </a:p>
          <a:p>
            <a:pPr marL="171450" indent="-171450">
              <a:buFontTx/>
              <a:buChar char="-"/>
            </a:pPr>
            <a:endParaRPr lang="en-AU" baseline="0" dirty="0"/>
          </a:p>
          <a:p>
            <a:pPr marL="171450" indent="-171450">
              <a:buFontTx/>
              <a:buChar char="-"/>
            </a:pPr>
            <a:r>
              <a:rPr lang="en-AU" baseline="0" dirty="0"/>
              <a:t>For example, for writing, most healthcare </a:t>
            </a:r>
            <a:r>
              <a:rPr lang="en-US" sz="1200" b="0" kern="1200" dirty="0">
                <a:solidFill>
                  <a:schemeClr val="tx1"/>
                </a:solidFill>
                <a:effectLst/>
                <a:latin typeface="+mn-lt"/>
                <a:ea typeface="+mn-ea"/>
                <a:cs typeface="+mn-cs"/>
              </a:rPr>
              <a:t>professionals have to prepare letters as </a:t>
            </a:r>
            <a:r>
              <a:rPr lang="en-US" sz="1200" kern="1200" dirty="0">
                <a:solidFill>
                  <a:schemeClr val="tx1"/>
                </a:solidFill>
                <a:effectLst/>
                <a:latin typeface="+mn-lt"/>
                <a:ea typeface="+mn-ea"/>
                <a:cs typeface="+mn-cs"/>
              </a:rPr>
              <a:t>part of their regular practice,</a:t>
            </a:r>
            <a:r>
              <a:rPr lang="en-US" sz="1200" kern="1200" baseline="0" dirty="0">
                <a:solidFill>
                  <a:schemeClr val="tx1"/>
                </a:solidFill>
                <a:effectLst/>
                <a:latin typeface="+mn-lt"/>
                <a:ea typeface="+mn-ea"/>
                <a:cs typeface="+mn-cs"/>
              </a:rPr>
              <a:t> so this is one task that is tested in OET.  Regulators and employers know that if a healthcare professional has passed OET to their required standard, they’ll be able to write a referral letter from day one.</a:t>
            </a:r>
          </a:p>
          <a:p>
            <a:pPr marL="171450" indent="-171450">
              <a:buFontTx/>
              <a:buChar char="-"/>
            </a:pPr>
            <a:endParaRPr lang="en-US" sz="1200" kern="1200" baseline="0" dirty="0">
              <a:solidFill>
                <a:schemeClr val="tx1"/>
              </a:solidFill>
              <a:effectLst/>
              <a:latin typeface="+mn-lt"/>
              <a:ea typeface="+mn-ea"/>
              <a:cs typeface="+mn-cs"/>
            </a:endParaRPr>
          </a:p>
          <a:p>
            <a:pPr marL="171450" indent="-171450">
              <a:buFontTx/>
              <a:buChar char="-"/>
            </a:pPr>
            <a:r>
              <a:rPr lang="en-US" sz="1200" kern="1200" baseline="0" dirty="0">
                <a:solidFill>
                  <a:schemeClr val="tx1"/>
                </a:solidFill>
                <a:effectLst/>
                <a:latin typeface="+mn-lt"/>
                <a:ea typeface="+mn-ea"/>
                <a:cs typeface="+mn-cs"/>
              </a:rPr>
              <a:t>For speaking, OET uses role-plays which test the healthcare professional’s ability to proficiently conduct a healthcare consultation.  OET tests </a:t>
            </a:r>
            <a:r>
              <a:rPr lang="en-US" sz="1200" kern="1200" dirty="0">
                <a:solidFill>
                  <a:schemeClr val="tx1"/>
                </a:solidFill>
                <a:latin typeface="+mn-lt"/>
                <a:ea typeface="+mn-ea"/>
                <a:cs typeface="+mn-cs"/>
              </a:rPr>
              <a:t>common workplace situations such</a:t>
            </a:r>
            <a:r>
              <a:rPr lang="en-US" sz="1200" kern="1200" baseline="0" dirty="0">
                <a:solidFill>
                  <a:schemeClr val="tx1"/>
                </a:solidFill>
                <a:latin typeface="+mn-lt"/>
                <a:ea typeface="+mn-ea"/>
                <a:cs typeface="+mn-cs"/>
              </a:rPr>
              <a:t> as responding to </a:t>
            </a:r>
            <a:r>
              <a:rPr lang="en-US" sz="1200" b="0" kern="1200" baseline="0" dirty="0">
                <a:solidFill>
                  <a:schemeClr val="tx1"/>
                </a:solidFill>
                <a:latin typeface="+mn-lt"/>
                <a:ea typeface="+mn-ea"/>
                <a:cs typeface="+mn-cs"/>
              </a:rPr>
              <a:t>elem</a:t>
            </a:r>
            <a:r>
              <a:rPr lang="en-US" sz="1200" b="0" kern="1200" dirty="0">
                <a:solidFill>
                  <a:schemeClr val="tx1"/>
                </a:solidFill>
                <a:latin typeface="+mn-lt"/>
                <a:ea typeface="+mn-ea"/>
                <a:cs typeface="+mn-cs"/>
              </a:rPr>
              <a:t>ents of tension</a:t>
            </a:r>
            <a:r>
              <a:rPr lang="en-US" sz="1200" kern="1200" dirty="0">
                <a:solidFill>
                  <a:schemeClr val="tx1"/>
                </a:solidFill>
                <a:latin typeface="+mn-lt"/>
                <a:ea typeface="+mn-ea"/>
                <a:cs typeface="+mn-cs"/>
              </a:rPr>
              <a:t>, anxious or angry patients, patients who misunderstand their situation and limited time in which to explain instructions</a:t>
            </a:r>
            <a:r>
              <a:rPr lang="en-US" sz="1200" kern="1200" baseline="0" dirty="0">
                <a:solidFill>
                  <a:schemeClr val="tx1"/>
                </a:solidFill>
                <a:effectLst/>
                <a:latin typeface="+mn-lt"/>
                <a:ea typeface="+mn-ea"/>
                <a:cs typeface="+mn-cs"/>
              </a:rPr>
              <a:t>.  </a:t>
            </a:r>
          </a:p>
          <a:p>
            <a:pPr marL="171450" indent="-171450">
              <a:buFontTx/>
              <a:buChar char="-"/>
            </a:pPr>
            <a:r>
              <a:rPr lang="en-US" sz="1200" kern="1200" baseline="0" dirty="0">
                <a:solidFill>
                  <a:schemeClr val="tx1"/>
                </a:solidFill>
                <a:effectLst/>
                <a:latin typeface="+mn-lt"/>
                <a:ea typeface="+mn-ea"/>
                <a:cs typeface="+mn-cs"/>
              </a:rPr>
              <a:t>Regulators and employers can feel confident that healthcare professionals who pass OET have the English language skills needed for a variety of communication challenges in their professional workplace.   The English skills needed for the workplace are often very different than in general interactions.</a:t>
            </a:r>
          </a:p>
        </p:txBody>
      </p:sp>
      <p:sp>
        <p:nvSpPr>
          <p:cNvPr id="4" name="Slide Number Placeholder 3"/>
          <p:cNvSpPr>
            <a:spLocks noGrp="1"/>
          </p:cNvSpPr>
          <p:nvPr>
            <p:ph type="sldNum" sz="quarter" idx="10"/>
          </p:nvPr>
        </p:nvSpPr>
        <p:spPr/>
        <p:txBody>
          <a:bodyPr/>
          <a:lstStyle/>
          <a:p>
            <a:fld id="{9B71161D-64D7-45ED-8E4B-9E9E477DDB92}" type="slidenum">
              <a:rPr lang="en-US" smtClean="0"/>
              <a:pPr/>
              <a:t>11</a:t>
            </a:fld>
            <a:endParaRPr lang="en-US" dirty="0"/>
          </a:p>
        </p:txBody>
      </p:sp>
    </p:spTree>
    <p:extLst>
      <p:ext uri="{BB962C8B-B14F-4D97-AF65-F5344CB8AC3E}">
        <p14:creationId xmlns:p14="http://schemas.microsoft.com/office/powerpoint/2010/main" val="338205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90223B1-E225-4A9D-8061-E0ED980CDB06}" type="slidenum">
              <a:rPr lang="en-GB" smtClean="0"/>
              <a:t>12</a:t>
            </a:fld>
            <a:endParaRPr lang="en-GB" dirty="0"/>
          </a:p>
        </p:txBody>
      </p:sp>
    </p:spTree>
    <p:extLst>
      <p:ext uri="{BB962C8B-B14F-4D97-AF65-F5344CB8AC3E}">
        <p14:creationId xmlns:p14="http://schemas.microsoft.com/office/powerpoint/2010/main" val="144005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Candidate success stories s</a:t>
            </a:r>
            <a:r>
              <a:rPr lang="en-AU" b="0" dirty="0"/>
              <a:t>how that OET opens</a:t>
            </a:r>
            <a:r>
              <a:rPr lang="en-AU" b="0" baseline="0" dirty="0"/>
              <a:t> doors and helps candidates become work and registration ready. These are available on the OET website: </a:t>
            </a:r>
            <a:r>
              <a:rPr lang="en-AU" b="0" baseline="0" dirty="0" err="1"/>
              <a:t>www.occupationalenglishtest.org</a:t>
            </a:r>
            <a:r>
              <a:rPr lang="en-AU" b="0" baseline="0" dirty="0"/>
              <a:t>/</a:t>
            </a:r>
            <a:r>
              <a:rPr lang="en-AU" b="0" baseline="0" dirty="0" err="1"/>
              <a:t>successstories</a:t>
            </a:r>
            <a:endParaRPr lang="en-AU" b="0" baseline="0" dirty="0"/>
          </a:p>
          <a:p>
            <a:endParaRPr lang="en-GB" b="1" dirty="0"/>
          </a:p>
          <a:p>
            <a:endParaRPr lang="en-GB" dirty="0"/>
          </a:p>
        </p:txBody>
      </p:sp>
      <p:sp>
        <p:nvSpPr>
          <p:cNvPr id="4" name="Slide Number Placeholder 3"/>
          <p:cNvSpPr>
            <a:spLocks noGrp="1"/>
          </p:cNvSpPr>
          <p:nvPr>
            <p:ph type="sldNum" sz="quarter" idx="10"/>
          </p:nvPr>
        </p:nvSpPr>
        <p:spPr/>
        <p:txBody>
          <a:bodyPr/>
          <a:lstStyle/>
          <a:p>
            <a:fld id="{9B71161D-64D7-45ED-8E4B-9E9E477DDB92}" type="slidenum">
              <a:rPr lang="en-US" smtClean="0"/>
              <a:t>13</a:t>
            </a:fld>
            <a:endParaRPr lang="en-US" dirty="0"/>
          </a:p>
        </p:txBody>
      </p:sp>
    </p:spTree>
    <p:extLst>
      <p:ext uri="{BB962C8B-B14F-4D97-AF65-F5344CB8AC3E}">
        <p14:creationId xmlns:p14="http://schemas.microsoft.com/office/powerpoint/2010/main" val="364263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90223B1-E225-4A9D-8061-E0ED980CDB06}" type="slidenum">
              <a:rPr lang="en-GB" smtClean="0"/>
              <a:t>14</a:t>
            </a:fld>
            <a:endParaRPr lang="en-GB" dirty="0"/>
          </a:p>
        </p:txBody>
      </p:sp>
    </p:spTree>
    <p:extLst>
      <p:ext uri="{BB962C8B-B14F-4D97-AF65-F5344CB8AC3E}">
        <p14:creationId xmlns:p14="http://schemas.microsoft.com/office/powerpoint/2010/main" val="62111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dirty="0"/>
              <a:t>About</a:t>
            </a:r>
            <a:r>
              <a:rPr lang="en-AU" baseline="0" dirty="0"/>
              <a:t> OET</a:t>
            </a:r>
          </a:p>
          <a:p>
            <a:pPr marL="0" indent="0">
              <a:buFontTx/>
              <a:buNone/>
            </a:pPr>
            <a:endParaRPr lang="en-AU" dirty="0"/>
          </a:p>
          <a:p>
            <a:pPr marL="0" indent="0">
              <a:buFontTx/>
              <a:buNone/>
            </a:pPr>
            <a:r>
              <a:rPr lang="en-AU" dirty="0"/>
              <a:t>-   OET is an English language test</a:t>
            </a:r>
            <a:r>
              <a:rPr lang="en-AU" baseline="0" dirty="0"/>
              <a:t> that’s been designed specifically for the healthcare sector.  It’s delivered in more than 40 countries.</a:t>
            </a:r>
          </a:p>
          <a:p>
            <a:pPr marL="171450" indent="-171450">
              <a:buFontTx/>
              <a:buChar char="-"/>
            </a:pPr>
            <a:endParaRPr lang="en-AU" baseline="0" dirty="0"/>
          </a:p>
          <a:p>
            <a:pPr marL="171450" indent="-171450">
              <a:buFontTx/>
              <a:buChar char="-"/>
            </a:pPr>
            <a:r>
              <a:rPr lang="en-AU" baseline="0" dirty="0"/>
              <a:t>The content is developed by expert test writers in conjunction with subject-matter experts in each of the twelve professions tested, to reflect communication that health professionals can expect to take part in in their workplace.</a:t>
            </a:r>
          </a:p>
          <a:p>
            <a:pPr marL="0" indent="0">
              <a:buFontTx/>
              <a:buNone/>
            </a:pPr>
            <a:endParaRPr lang="en-AU" baseline="0" dirty="0"/>
          </a:p>
          <a:p>
            <a:pPr marL="171450" indent="-171450">
              <a:buFontTx/>
              <a:buChar char="-"/>
            </a:pPr>
            <a:r>
              <a:rPr lang="en-AU" baseline="0" dirty="0"/>
              <a:t>OET tests all four language skills – Reading, Writing, Listening and Speaking.  The test draws on the latest academic and industry research to ensure that the test methodology is valid and reliable.</a:t>
            </a:r>
          </a:p>
        </p:txBody>
      </p:sp>
      <p:sp>
        <p:nvSpPr>
          <p:cNvPr id="4" name="Slide Number Placeholder 3"/>
          <p:cNvSpPr>
            <a:spLocks noGrp="1"/>
          </p:cNvSpPr>
          <p:nvPr>
            <p:ph type="sldNum" sz="quarter" idx="10"/>
          </p:nvPr>
        </p:nvSpPr>
        <p:spPr/>
        <p:txBody>
          <a:bodyPr/>
          <a:lstStyle/>
          <a:p>
            <a:fld id="{9B71161D-64D7-45ED-8E4B-9E9E477DDB92}" type="slidenum">
              <a:rPr lang="en-US" smtClean="0"/>
              <a:t>2</a:t>
            </a:fld>
            <a:endParaRPr lang="en-US" dirty="0"/>
          </a:p>
        </p:txBody>
      </p:sp>
    </p:spTree>
    <p:extLst>
      <p:ext uri="{BB962C8B-B14F-4D97-AF65-F5344CB8AC3E}">
        <p14:creationId xmlns:p14="http://schemas.microsoft.com/office/powerpoint/2010/main" val="382279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OET was designed in the 1980s</a:t>
            </a:r>
            <a:r>
              <a:rPr lang="en-AU" baseline="0" dirty="0"/>
              <a:t> to test English language skills used in a healthcare setting.</a:t>
            </a:r>
            <a:endParaRPr lang="en-GB" b="1" dirty="0"/>
          </a:p>
          <a:p>
            <a:endParaRPr lang="en-GB" dirty="0"/>
          </a:p>
        </p:txBody>
      </p:sp>
      <p:sp>
        <p:nvSpPr>
          <p:cNvPr id="4" name="Slide Number Placeholder 3"/>
          <p:cNvSpPr>
            <a:spLocks noGrp="1"/>
          </p:cNvSpPr>
          <p:nvPr>
            <p:ph type="sldNum" sz="quarter" idx="10"/>
          </p:nvPr>
        </p:nvSpPr>
        <p:spPr/>
        <p:txBody>
          <a:bodyPr/>
          <a:lstStyle/>
          <a:p>
            <a:fld id="{9B71161D-64D7-45ED-8E4B-9E9E477DDB92}" type="slidenum">
              <a:rPr lang="en-US" smtClean="0"/>
              <a:t>3</a:t>
            </a:fld>
            <a:endParaRPr lang="en-US" dirty="0"/>
          </a:p>
        </p:txBody>
      </p:sp>
    </p:spTree>
    <p:extLst>
      <p:ext uri="{BB962C8B-B14F-4D97-AF65-F5344CB8AC3E}">
        <p14:creationId xmlns:p14="http://schemas.microsoft.com/office/powerpoint/2010/main" val="154580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dirty="0"/>
              <a:t>OET</a:t>
            </a:r>
            <a:r>
              <a:rPr lang="en-AU" baseline="0" dirty="0"/>
              <a:t> is taken by health professionals in these fields. </a:t>
            </a:r>
            <a:endParaRPr lang="en-AU" dirty="0"/>
          </a:p>
        </p:txBody>
      </p:sp>
      <p:sp>
        <p:nvSpPr>
          <p:cNvPr id="4" name="Slide Number Placeholder 3"/>
          <p:cNvSpPr>
            <a:spLocks noGrp="1"/>
          </p:cNvSpPr>
          <p:nvPr>
            <p:ph type="sldNum" sz="quarter" idx="10"/>
          </p:nvPr>
        </p:nvSpPr>
        <p:spPr/>
        <p:txBody>
          <a:bodyPr/>
          <a:lstStyle/>
          <a:p>
            <a:fld id="{41ACC2DF-01F1-4AF9-BF46-AABB61E36F39}" type="slidenum">
              <a:rPr lang="en-AU" smtClean="0"/>
              <a:t>4</a:t>
            </a:fld>
            <a:endParaRPr lang="en-AU" dirty="0"/>
          </a:p>
        </p:txBody>
      </p:sp>
    </p:spTree>
    <p:extLst>
      <p:ext uri="{BB962C8B-B14F-4D97-AF65-F5344CB8AC3E}">
        <p14:creationId xmlns:p14="http://schemas.microsoft.com/office/powerpoint/2010/main" val="176184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Due to</a:t>
            </a:r>
            <a:r>
              <a:rPr lang="en-AU" baseline="0" dirty="0"/>
              <a:t> the overwhelming need for nurses around the world, nursing remains the top OET profession tested</a:t>
            </a:r>
          </a:p>
          <a:p>
            <a:pPr marL="171450" indent="-171450">
              <a:buFont typeface="Arial" panose="020B0604020202020204" pitchFamily="34" charset="0"/>
              <a:buChar char="•"/>
            </a:pPr>
            <a:r>
              <a:rPr lang="en-AU" baseline="0" dirty="0"/>
              <a:t>The other 11 professions also have candidates in smaller numbers. </a:t>
            </a:r>
          </a:p>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090223B1-E225-4A9D-8061-E0ED980CDB06}" type="slidenum">
              <a:rPr lang="en-GB" smtClean="0"/>
              <a:t>5</a:t>
            </a:fld>
            <a:endParaRPr lang="en-GB" dirty="0"/>
          </a:p>
        </p:txBody>
      </p:sp>
    </p:spTree>
    <p:extLst>
      <p:ext uri="{BB962C8B-B14F-4D97-AF65-F5344CB8AC3E}">
        <p14:creationId xmlns:p14="http://schemas.microsoft.com/office/powerpoint/2010/main" val="34646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90223B1-E225-4A9D-8061-E0ED980CDB06}" type="slidenum">
              <a:rPr lang="en-GB" smtClean="0"/>
              <a:t>6</a:t>
            </a:fld>
            <a:endParaRPr lang="en-GB" dirty="0"/>
          </a:p>
        </p:txBody>
      </p:sp>
    </p:spTree>
    <p:extLst>
      <p:ext uri="{BB962C8B-B14F-4D97-AF65-F5344CB8AC3E}">
        <p14:creationId xmlns:p14="http://schemas.microsoft.com/office/powerpoint/2010/main" val="258795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GB" dirty="0"/>
              <a:t>Recognition</a:t>
            </a:r>
          </a:p>
          <a:p>
            <a:pPr marL="628650" lvl="1" indent="-171450">
              <a:buFont typeface="Arial" pitchFamily="34" charset="0"/>
              <a:buChar char="•"/>
            </a:pPr>
            <a:r>
              <a:rPr lang="en-GB" dirty="0"/>
              <a:t>If</a:t>
            </a:r>
            <a:r>
              <a:rPr lang="en-GB" baseline="0" dirty="0"/>
              <a:t>, for example, a nurse is seeking registration in Australia, the Nursing Council accepts a B in all subtests to prove English proficiency as part of the registration process. Healthcare educators, such as universities and TAFEs, also set a minimum proficiency for admission to courses (which is usually lower than the level used for registration, as does the Department of Immigration and Border control for visas.</a:t>
            </a:r>
            <a:endParaRPr lang="en-GB" dirty="0"/>
          </a:p>
          <a:p>
            <a:pPr marL="171450" lvl="0" indent="-171450">
              <a:buFont typeface="Arial" pitchFamily="34" charset="0"/>
              <a:buChar char="•"/>
            </a:pPr>
            <a:endParaRPr lang="en-GB" dirty="0"/>
          </a:p>
          <a:p>
            <a:pPr marL="171450" lvl="0" indent="-171450">
              <a:buFont typeface="Arial" pitchFamily="34" charset="0"/>
              <a:buChar char="•"/>
            </a:pPr>
            <a:r>
              <a:rPr lang="en-GB" dirty="0"/>
              <a:t>Relevance - specific to healthcare means:</a:t>
            </a:r>
          </a:p>
          <a:p>
            <a:pPr marL="628650" lvl="1" indent="-171450">
              <a:buFont typeface="Arial" pitchFamily="34" charset="0"/>
              <a:buChar char="•"/>
            </a:pPr>
            <a:r>
              <a:rPr lang="en-AU" dirty="0"/>
              <a:t>OET test takers find the topics interesting, and as a result, they engage more with test preparation and OET tasks.</a:t>
            </a:r>
          </a:p>
          <a:p>
            <a:pPr marL="628650" lvl="1" indent="-171450">
              <a:buFont typeface="Arial" pitchFamily="34" charset="0"/>
              <a:buChar char="•"/>
            </a:pPr>
            <a:r>
              <a:rPr lang="en-AU" dirty="0"/>
              <a:t>familiarity with terminology and content reduces their anxiety on test day.</a:t>
            </a:r>
            <a:endParaRPr lang="en-GB" dirty="0"/>
          </a:p>
          <a:p>
            <a:pPr marL="628650" lvl="1" indent="-171450">
              <a:buFont typeface="Arial" pitchFamily="34" charset="0"/>
              <a:buChar char="•"/>
            </a:pPr>
            <a:endParaRPr lang="en-GB" dirty="0"/>
          </a:p>
          <a:p>
            <a:pPr marL="171450" lvl="0" indent="-171450">
              <a:buFont typeface="Arial" pitchFamily="34" charset="0"/>
              <a:buChar char="•"/>
            </a:pPr>
            <a:r>
              <a:rPr lang="en-GB" dirty="0"/>
              <a:t>Confidence</a:t>
            </a:r>
          </a:p>
          <a:p>
            <a:pPr marL="628650" lvl="1" indent="-171450">
              <a:buFont typeface="Arial" pitchFamily="34" charset="0"/>
              <a:buChar char="•"/>
            </a:pPr>
            <a:r>
              <a:rPr lang="en-AU" dirty="0"/>
              <a:t>Immediate</a:t>
            </a:r>
            <a:r>
              <a:rPr lang="en-AU" baseline="0" dirty="0"/>
              <a:t> confidence and benefits for healthcare professionals + employer</a:t>
            </a:r>
          </a:p>
          <a:p>
            <a:pPr marL="628650" lvl="1" indent="-171450">
              <a:buFont typeface="Arial" pitchFamily="34" charset="0"/>
              <a:buChar char="•"/>
            </a:pPr>
            <a:r>
              <a:rPr lang="en-AU" dirty="0"/>
              <a:t>quickly gain respect of your patients and colleagues.  </a:t>
            </a:r>
          </a:p>
          <a:p>
            <a:pPr marL="628650" lvl="1" indent="-171450">
              <a:buFont typeface="Arial" pitchFamily="34" charset="0"/>
              <a:buChar char="•"/>
            </a:pPr>
            <a:r>
              <a:rPr lang="en-AU" dirty="0"/>
              <a:t>Can</a:t>
            </a:r>
            <a:r>
              <a:rPr lang="en-AU" baseline="0" dirty="0"/>
              <a:t> used </a:t>
            </a:r>
            <a:r>
              <a:rPr lang="en-AU" dirty="0"/>
              <a:t>skills learned immediately, and for rest of career. </a:t>
            </a:r>
          </a:p>
          <a:p>
            <a:pPr marL="457200" lvl="1" indent="0">
              <a:buFont typeface="Arial" pitchFamily="34" charset="0"/>
              <a:buNone/>
            </a:pPr>
            <a:endParaRPr lang="en-GB" dirty="0"/>
          </a:p>
          <a:p>
            <a:pPr marL="171450" lvl="0" indent="-171450">
              <a:buFont typeface="Arial" pitchFamily="34" charset="0"/>
              <a:buChar char="•"/>
            </a:pPr>
            <a:r>
              <a:rPr lang="en-GB" dirty="0"/>
              <a:t>OET also</a:t>
            </a:r>
            <a:r>
              <a:rPr lang="en-GB" baseline="0" dirty="0"/>
              <a:t> offers </a:t>
            </a:r>
            <a:r>
              <a:rPr lang="en-GB" dirty="0"/>
              <a:t>Official</a:t>
            </a:r>
            <a:r>
              <a:rPr lang="en-GB" baseline="0" dirty="0"/>
              <a:t> preparation support</a:t>
            </a:r>
          </a:p>
          <a:p>
            <a:pPr marL="628650" lvl="1" indent="-171450">
              <a:buFont typeface="Arial" pitchFamily="34" charset="0"/>
              <a:buChar char="•"/>
            </a:pPr>
            <a:r>
              <a:rPr lang="en-AU" dirty="0"/>
              <a:t>Online material - access anytime, anywhere</a:t>
            </a:r>
            <a:r>
              <a:rPr lang="en-AU" baseline="0" dirty="0"/>
              <a:t> (fit into b</a:t>
            </a:r>
            <a:r>
              <a:rPr lang="en-AU" dirty="0"/>
              <a:t>usy schedule). </a:t>
            </a:r>
          </a:p>
          <a:p>
            <a:pPr marL="628650" lvl="1" indent="-171450">
              <a:buFont typeface="Arial" pitchFamily="34" charset="0"/>
              <a:buChar char="•"/>
            </a:pPr>
            <a:r>
              <a:rPr lang="en-AU" dirty="0"/>
              <a:t>See slides later</a:t>
            </a:r>
          </a:p>
        </p:txBody>
      </p:sp>
      <p:sp>
        <p:nvSpPr>
          <p:cNvPr id="4" name="Slide Number Placeholder 3"/>
          <p:cNvSpPr>
            <a:spLocks noGrp="1"/>
          </p:cNvSpPr>
          <p:nvPr>
            <p:ph type="sldNum" sz="quarter" idx="10"/>
          </p:nvPr>
        </p:nvSpPr>
        <p:spPr/>
        <p:txBody>
          <a:bodyPr/>
          <a:lstStyle/>
          <a:p>
            <a:fld id="{9B71161D-64D7-45ED-8E4B-9E9E477DDB92}" type="slidenum">
              <a:rPr lang="en-US" smtClean="0"/>
              <a:t>7</a:t>
            </a:fld>
            <a:endParaRPr lang="en-US" dirty="0"/>
          </a:p>
        </p:txBody>
      </p:sp>
    </p:spTree>
    <p:extLst>
      <p:ext uri="{BB962C8B-B14F-4D97-AF65-F5344CB8AC3E}">
        <p14:creationId xmlns:p14="http://schemas.microsoft.com/office/powerpoint/2010/main" val="2285562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benefits for healthcare professionals / candidates:</a:t>
            </a:r>
          </a:p>
          <a:p>
            <a:endParaRPr lang="en-GB" dirty="0"/>
          </a:p>
          <a:p>
            <a:pPr marL="171450" lvl="0" indent="-171450">
              <a:buFont typeface="Arial" panose="020B0604020202020204" pitchFamily="34" charset="0"/>
              <a:buChar char="•"/>
            </a:pPr>
            <a:r>
              <a:rPr lang="en-GB" dirty="0"/>
              <a:t>The preferred test for healthcare professionals. The match between test content and candidate </a:t>
            </a:r>
            <a:r>
              <a:rPr lang="en-GB" b="0" dirty="0"/>
              <a:t>knowledge </a:t>
            </a:r>
            <a:r>
              <a:rPr lang="en-GB" b="1" dirty="0"/>
              <a:t>increases confidence </a:t>
            </a:r>
            <a:r>
              <a:rPr lang="en-GB" dirty="0"/>
              <a:t>and </a:t>
            </a:r>
            <a:r>
              <a:rPr lang="en-GB" b="1" dirty="0"/>
              <a:t>lowers anxiety.</a:t>
            </a:r>
            <a:endParaRPr lang="en-GB" dirty="0"/>
          </a:p>
          <a:p>
            <a:pPr marL="171450" lvl="0" indent="-171450">
              <a:buFont typeface="Arial" panose="020B0604020202020204" pitchFamily="34" charset="0"/>
              <a:buChar char="•"/>
            </a:pPr>
            <a:r>
              <a:rPr lang="en-AU" dirty="0"/>
              <a:t>R</a:t>
            </a:r>
            <a:r>
              <a:rPr lang="en-GB" dirty="0" err="1"/>
              <a:t>esearch</a:t>
            </a:r>
            <a:r>
              <a:rPr lang="en-GB" dirty="0"/>
              <a:t> shows that OET is advocated by past test takers as the </a:t>
            </a:r>
            <a:r>
              <a:rPr lang="en-GB" b="1" dirty="0"/>
              <a:t>most suitable test for healthcare registration, employment and visa purposes</a:t>
            </a:r>
            <a:r>
              <a:rPr lang="en-GB" dirty="0"/>
              <a:t>.  </a:t>
            </a:r>
            <a:endParaRPr lang="en-AU" dirty="0"/>
          </a:p>
          <a:p>
            <a:pPr marL="171450" lvl="0" indent="-171450">
              <a:buFont typeface="Arial" panose="020B0604020202020204" pitchFamily="34" charset="0"/>
              <a:buChar char="•"/>
            </a:pPr>
            <a:r>
              <a:rPr lang="en-GB" dirty="0"/>
              <a:t>The skills gained by taking OET provide </a:t>
            </a:r>
            <a:r>
              <a:rPr lang="en-GB" b="1" dirty="0"/>
              <a:t>long-term career benefits</a:t>
            </a:r>
            <a:r>
              <a:rPr lang="en-GB" dirty="0"/>
              <a:t> and employers trust that OET specifically tests ability to</a:t>
            </a:r>
            <a:r>
              <a:rPr lang="en-GB" b="1" dirty="0"/>
              <a:t> communicate effectively in the workplace</a:t>
            </a:r>
          </a:p>
          <a:p>
            <a:endParaRPr lang="en-GB" dirty="0"/>
          </a:p>
        </p:txBody>
      </p:sp>
      <p:sp>
        <p:nvSpPr>
          <p:cNvPr id="4" name="Slide Number Placeholder 3"/>
          <p:cNvSpPr>
            <a:spLocks noGrp="1"/>
          </p:cNvSpPr>
          <p:nvPr>
            <p:ph type="sldNum" sz="quarter" idx="10"/>
          </p:nvPr>
        </p:nvSpPr>
        <p:spPr/>
        <p:txBody>
          <a:bodyPr/>
          <a:lstStyle/>
          <a:p>
            <a:fld id="{9B71161D-64D7-45ED-8E4B-9E9E477DDB92}" type="slidenum">
              <a:rPr lang="en-US" smtClean="0"/>
              <a:t>8</a:t>
            </a:fld>
            <a:endParaRPr lang="en-US" dirty="0"/>
          </a:p>
        </p:txBody>
      </p:sp>
    </p:spTree>
    <p:extLst>
      <p:ext uri="{BB962C8B-B14F-4D97-AF65-F5344CB8AC3E}">
        <p14:creationId xmlns:p14="http://schemas.microsoft.com/office/powerpoint/2010/main" val="164619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90223B1-E225-4A9D-8061-E0ED980CDB06}" type="slidenum">
              <a:rPr lang="en-GB" smtClean="0"/>
              <a:t>9</a:t>
            </a:fld>
            <a:endParaRPr lang="en-GB" dirty="0"/>
          </a:p>
        </p:txBody>
      </p:sp>
    </p:spTree>
    <p:extLst>
      <p:ext uri="{BB962C8B-B14F-4D97-AF65-F5344CB8AC3E}">
        <p14:creationId xmlns:p14="http://schemas.microsoft.com/office/powerpoint/2010/main" val="952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auto">
          <a:xfrm>
            <a:off x="1611860" y="0"/>
            <a:ext cx="2096044" cy="220486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GB" sz="2400" dirty="0">
              <a:solidFill>
                <a:srgbClr val="000000"/>
              </a:solidFill>
            </a:endParaRPr>
          </a:p>
        </p:txBody>
      </p:sp>
      <p:sp>
        <p:nvSpPr>
          <p:cNvPr id="2" name="Rectangle 1"/>
          <p:cNvSpPr/>
          <p:nvPr userDrawn="1"/>
        </p:nvSpPr>
        <p:spPr bwMode="auto">
          <a:xfrm>
            <a:off x="1979712" y="404664"/>
            <a:ext cx="288032" cy="100811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61927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bwMode="auto">
          <a:xfrm>
            <a:off x="302840" y="44624"/>
            <a:ext cx="1748880" cy="79208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393384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4756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9138"/>
            <a:ext cx="40386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9138"/>
            <a:ext cx="40386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79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892969" y="2268141"/>
            <a:ext cx="7358063" cy="2321719"/>
          </a:xfrm>
          <a:prstGeom prst="rect">
            <a:avLst/>
          </a:prstGeom>
        </p:spPr>
        <p:txBody>
          <a:bodyPr/>
          <a:lstStyle/>
          <a:p>
            <a:pPr lvl="0">
              <a:defRPr sz="1800">
                <a:solidFill>
                  <a:srgbClr val="000000"/>
                </a:solidFill>
              </a:defRPr>
            </a:pPr>
            <a:r>
              <a:rPr sz="5625">
                <a:solidFill>
                  <a:srgbClr val="FFFFFF"/>
                </a:solidFill>
              </a:rPr>
              <a:t>Title Text</a:t>
            </a:r>
          </a:p>
        </p:txBody>
      </p:sp>
    </p:spTree>
    <p:extLst>
      <p:ext uri="{BB962C8B-B14F-4D97-AF65-F5344CB8AC3E}">
        <p14:creationId xmlns:p14="http://schemas.microsoft.com/office/powerpoint/2010/main" val="272714299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mp;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81589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976985F-F38B-49CD-8027-5877149A5DA0}" type="datetime1">
              <a:rPr lang="en-AU" smtClean="0"/>
              <a:t>31/08/2022</a:t>
            </a:fld>
            <a:endParaRPr lang="en-AU"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AU" dirty="0"/>
              <a:t>OET Official Test Centre</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7CFCF8FF-20FA-4953-BDD6-BB715165B8E3}" type="slidenum">
              <a:rPr lang="en-AU" smtClean="0"/>
              <a:t>‹#›</a:t>
            </a:fld>
            <a:endParaRPr lang="en-AU" dirty="0"/>
          </a:p>
        </p:txBody>
      </p:sp>
    </p:spTree>
    <p:extLst>
      <p:ext uri="{BB962C8B-B14F-4D97-AF65-F5344CB8AC3E}">
        <p14:creationId xmlns:p14="http://schemas.microsoft.com/office/powerpoint/2010/main" val="111060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302840" y="1052736"/>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02840" y="2132856"/>
            <a:ext cx="822960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518328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4" r:id="rId5"/>
    <p:sldLayoutId id="2147483678" r:id="rId6"/>
    <p:sldLayoutId id="2147483679" r:id="rId7"/>
  </p:sldLayoutIdLst>
  <p:hf hdr="0" ftr="0" dt="0"/>
  <p:txStyles>
    <p:titleStyle>
      <a:lvl1pPr algn="l" rtl="0" eaLnBrk="1" fontAlgn="base" hangingPunct="1">
        <a:spcBef>
          <a:spcPct val="0"/>
        </a:spcBef>
        <a:spcAft>
          <a:spcPct val="0"/>
        </a:spcAft>
        <a:defRPr sz="3200">
          <a:solidFill>
            <a:srgbClr val="0082BD"/>
          </a:solidFill>
          <a:latin typeface="+mj-lt"/>
          <a:ea typeface="+mj-ea"/>
          <a:cs typeface="+mj-cs"/>
        </a:defRPr>
      </a:lvl1pPr>
      <a:lvl2pPr algn="l" rtl="0" eaLnBrk="1" fontAlgn="base" hangingPunct="1">
        <a:spcBef>
          <a:spcPct val="0"/>
        </a:spcBef>
        <a:spcAft>
          <a:spcPct val="0"/>
        </a:spcAft>
        <a:defRPr sz="4400">
          <a:solidFill>
            <a:srgbClr val="801431"/>
          </a:solidFill>
          <a:latin typeface="Arial" charset="0"/>
          <a:ea typeface="ＭＳ Ｐゴシック" charset="0"/>
        </a:defRPr>
      </a:lvl2pPr>
      <a:lvl3pPr algn="l" rtl="0" eaLnBrk="1" fontAlgn="base" hangingPunct="1">
        <a:spcBef>
          <a:spcPct val="0"/>
        </a:spcBef>
        <a:spcAft>
          <a:spcPct val="0"/>
        </a:spcAft>
        <a:defRPr sz="4400">
          <a:solidFill>
            <a:srgbClr val="801431"/>
          </a:solidFill>
          <a:latin typeface="Arial" charset="0"/>
          <a:ea typeface="ＭＳ Ｐゴシック" charset="0"/>
        </a:defRPr>
      </a:lvl3pPr>
      <a:lvl4pPr algn="l" rtl="0" eaLnBrk="1" fontAlgn="base" hangingPunct="1">
        <a:spcBef>
          <a:spcPct val="0"/>
        </a:spcBef>
        <a:spcAft>
          <a:spcPct val="0"/>
        </a:spcAft>
        <a:defRPr sz="4400">
          <a:solidFill>
            <a:srgbClr val="801431"/>
          </a:solidFill>
          <a:latin typeface="Arial" charset="0"/>
          <a:ea typeface="ＭＳ Ｐゴシック" charset="0"/>
        </a:defRPr>
      </a:lvl4pPr>
      <a:lvl5pPr algn="l" rtl="0" eaLnBrk="1" fontAlgn="base" hangingPunct="1">
        <a:spcBef>
          <a:spcPct val="0"/>
        </a:spcBef>
        <a:spcAft>
          <a:spcPct val="0"/>
        </a:spcAft>
        <a:defRPr sz="4400">
          <a:solidFill>
            <a:srgbClr val="801431"/>
          </a:solidFill>
          <a:latin typeface="Arial" charset="0"/>
          <a:ea typeface="ＭＳ Ｐゴシック" charset="0"/>
        </a:defRPr>
      </a:lvl5pPr>
      <a:lvl6pPr marL="457200" algn="l" rtl="0" eaLnBrk="1" fontAlgn="base" hangingPunct="1">
        <a:spcBef>
          <a:spcPct val="0"/>
        </a:spcBef>
        <a:spcAft>
          <a:spcPct val="0"/>
        </a:spcAft>
        <a:defRPr sz="4400">
          <a:solidFill>
            <a:srgbClr val="801431"/>
          </a:solidFill>
          <a:latin typeface="Arial" charset="0"/>
          <a:ea typeface="ＭＳ Ｐゴシック" charset="0"/>
        </a:defRPr>
      </a:lvl6pPr>
      <a:lvl7pPr marL="914400" algn="l" rtl="0" eaLnBrk="1" fontAlgn="base" hangingPunct="1">
        <a:spcBef>
          <a:spcPct val="0"/>
        </a:spcBef>
        <a:spcAft>
          <a:spcPct val="0"/>
        </a:spcAft>
        <a:defRPr sz="4400">
          <a:solidFill>
            <a:srgbClr val="801431"/>
          </a:solidFill>
          <a:latin typeface="Arial" charset="0"/>
          <a:ea typeface="ＭＳ Ｐゴシック" charset="0"/>
        </a:defRPr>
      </a:lvl7pPr>
      <a:lvl8pPr marL="1371600" algn="l" rtl="0" eaLnBrk="1" fontAlgn="base" hangingPunct="1">
        <a:spcBef>
          <a:spcPct val="0"/>
        </a:spcBef>
        <a:spcAft>
          <a:spcPct val="0"/>
        </a:spcAft>
        <a:defRPr sz="4400">
          <a:solidFill>
            <a:srgbClr val="801431"/>
          </a:solidFill>
          <a:latin typeface="Arial" charset="0"/>
          <a:ea typeface="ＭＳ Ｐゴシック" charset="0"/>
        </a:defRPr>
      </a:lvl8pPr>
      <a:lvl9pPr marL="1828800" algn="l" rtl="0" eaLnBrk="1" fontAlgn="base" hangingPunct="1">
        <a:spcBef>
          <a:spcPct val="0"/>
        </a:spcBef>
        <a:spcAft>
          <a:spcPct val="0"/>
        </a:spcAft>
        <a:defRPr sz="4400">
          <a:solidFill>
            <a:srgbClr val="801431"/>
          </a:solidFill>
          <a:latin typeface="Arial" charset="0"/>
          <a:ea typeface="ＭＳ Ｐゴシック" charset="0"/>
        </a:defRPr>
      </a:lvl9pPr>
    </p:titleStyle>
    <p:bodyStyle>
      <a:lvl1pPr marL="342900" indent="-342900" algn="l" rtl="0" eaLnBrk="1" fontAlgn="base" hangingPunct="1">
        <a:spcBef>
          <a:spcPct val="20000"/>
        </a:spcBef>
        <a:spcAft>
          <a:spcPct val="0"/>
        </a:spcAft>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2"/>
          <p:cNvSpPr txBox="1">
            <a:spLocks noChangeArrowheads="1"/>
          </p:cNvSpPr>
          <p:nvPr/>
        </p:nvSpPr>
        <p:spPr bwMode="auto">
          <a:xfrm>
            <a:off x="323528" y="1916832"/>
            <a:ext cx="784758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800">
                <a:solidFill>
                  <a:srgbClr val="0082BD"/>
                </a:solidFill>
                <a:latin typeface="+mj-lt"/>
                <a:ea typeface="+mj-ea"/>
                <a:cs typeface="+mj-cs"/>
              </a:defRPr>
            </a:lvl1pPr>
            <a:lvl2pPr algn="l" rtl="0" eaLnBrk="1" fontAlgn="base" hangingPunct="1">
              <a:spcBef>
                <a:spcPct val="0"/>
              </a:spcBef>
              <a:spcAft>
                <a:spcPct val="0"/>
              </a:spcAft>
              <a:defRPr sz="4400">
                <a:solidFill>
                  <a:srgbClr val="801431"/>
                </a:solidFill>
                <a:latin typeface="Arial" charset="0"/>
                <a:ea typeface="ＭＳ Ｐゴシック" charset="0"/>
              </a:defRPr>
            </a:lvl2pPr>
            <a:lvl3pPr algn="l" rtl="0" eaLnBrk="1" fontAlgn="base" hangingPunct="1">
              <a:spcBef>
                <a:spcPct val="0"/>
              </a:spcBef>
              <a:spcAft>
                <a:spcPct val="0"/>
              </a:spcAft>
              <a:defRPr sz="4400">
                <a:solidFill>
                  <a:srgbClr val="801431"/>
                </a:solidFill>
                <a:latin typeface="Arial" charset="0"/>
                <a:ea typeface="ＭＳ Ｐゴシック" charset="0"/>
              </a:defRPr>
            </a:lvl3pPr>
            <a:lvl4pPr algn="l" rtl="0" eaLnBrk="1" fontAlgn="base" hangingPunct="1">
              <a:spcBef>
                <a:spcPct val="0"/>
              </a:spcBef>
              <a:spcAft>
                <a:spcPct val="0"/>
              </a:spcAft>
              <a:defRPr sz="4400">
                <a:solidFill>
                  <a:srgbClr val="801431"/>
                </a:solidFill>
                <a:latin typeface="Arial" charset="0"/>
                <a:ea typeface="ＭＳ Ｐゴシック" charset="0"/>
              </a:defRPr>
            </a:lvl4pPr>
            <a:lvl5pPr algn="l" rtl="0" eaLnBrk="1" fontAlgn="base" hangingPunct="1">
              <a:spcBef>
                <a:spcPct val="0"/>
              </a:spcBef>
              <a:spcAft>
                <a:spcPct val="0"/>
              </a:spcAft>
              <a:defRPr sz="4400">
                <a:solidFill>
                  <a:srgbClr val="801431"/>
                </a:solidFill>
                <a:latin typeface="Arial" charset="0"/>
                <a:ea typeface="ＭＳ Ｐゴシック" charset="0"/>
              </a:defRPr>
            </a:lvl5pPr>
            <a:lvl6pPr marL="457200" algn="l" rtl="0" eaLnBrk="1" fontAlgn="base" hangingPunct="1">
              <a:spcBef>
                <a:spcPct val="0"/>
              </a:spcBef>
              <a:spcAft>
                <a:spcPct val="0"/>
              </a:spcAft>
              <a:defRPr sz="4400">
                <a:solidFill>
                  <a:srgbClr val="801431"/>
                </a:solidFill>
                <a:latin typeface="Arial" charset="0"/>
                <a:ea typeface="ＭＳ Ｐゴシック" charset="0"/>
              </a:defRPr>
            </a:lvl6pPr>
            <a:lvl7pPr marL="914400" algn="l" rtl="0" eaLnBrk="1" fontAlgn="base" hangingPunct="1">
              <a:spcBef>
                <a:spcPct val="0"/>
              </a:spcBef>
              <a:spcAft>
                <a:spcPct val="0"/>
              </a:spcAft>
              <a:defRPr sz="4400">
                <a:solidFill>
                  <a:srgbClr val="801431"/>
                </a:solidFill>
                <a:latin typeface="Arial" charset="0"/>
                <a:ea typeface="ＭＳ Ｐゴシック" charset="0"/>
              </a:defRPr>
            </a:lvl7pPr>
            <a:lvl8pPr marL="1371600" algn="l" rtl="0" eaLnBrk="1" fontAlgn="base" hangingPunct="1">
              <a:spcBef>
                <a:spcPct val="0"/>
              </a:spcBef>
              <a:spcAft>
                <a:spcPct val="0"/>
              </a:spcAft>
              <a:defRPr sz="4400">
                <a:solidFill>
                  <a:srgbClr val="801431"/>
                </a:solidFill>
                <a:latin typeface="Arial" charset="0"/>
                <a:ea typeface="ＭＳ Ｐゴシック" charset="0"/>
              </a:defRPr>
            </a:lvl8pPr>
            <a:lvl9pPr marL="1828800" algn="l" rtl="0" eaLnBrk="1" fontAlgn="base" hangingPunct="1">
              <a:spcBef>
                <a:spcPct val="0"/>
              </a:spcBef>
              <a:spcAft>
                <a:spcPct val="0"/>
              </a:spcAft>
              <a:defRPr sz="4400">
                <a:solidFill>
                  <a:srgbClr val="801431"/>
                </a:solidFill>
                <a:latin typeface="Arial" charset="0"/>
                <a:ea typeface="ＭＳ Ｐゴシック" charset="0"/>
              </a:defRPr>
            </a:lvl9pPr>
          </a:lstStyle>
          <a:p>
            <a:r>
              <a:rPr lang="en-US" sz="4400" kern="0" dirty="0">
                <a:solidFill>
                  <a:srgbClr val="0082BC"/>
                </a:solidFill>
              </a:rPr>
              <a:t>The English language test </a:t>
            </a:r>
            <a:br>
              <a:rPr lang="en-US" sz="4400" kern="0" dirty="0">
                <a:solidFill>
                  <a:srgbClr val="0082BC"/>
                </a:solidFill>
              </a:rPr>
            </a:br>
            <a:r>
              <a:rPr lang="en-US" sz="4400" kern="0" dirty="0">
                <a:solidFill>
                  <a:srgbClr val="0082BC"/>
                </a:solidFill>
              </a:rPr>
              <a:t>for healthcare professionals</a:t>
            </a:r>
          </a:p>
          <a:p>
            <a:br>
              <a:rPr lang="en-AU" sz="3200" b="1" dirty="0">
                <a:solidFill>
                  <a:schemeClr val="accent1">
                    <a:lumMod val="75000"/>
                  </a:schemeClr>
                </a:solidFill>
              </a:rPr>
            </a:br>
            <a:endParaRPr lang="en-US" sz="3200" kern="0" dirty="0"/>
          </a:p>
        </p:txBody>
      </p:sp>
    </p:spTree>
    <p:extLst>
      <p:ext uri="{BB962C8B-B14F-4D97-AF65-F5344CB8AC3E}">
        <p14:creationId xmlns:p14="http://schemas.microsoft.com/office/powerpoint/2010/main" val="1215283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p:cNvSpPr/>
          <p:nvPr/>
        </p:nvSpPr>
        <p:spPr>
          <a:xfrm>
            <a:off x="0" y="1412776"/>
            <a:ext cx="2120447" cy="966405"/>
          </a:xfrm>
          <a:prstGeom prst="homePlate">
            <a:avLst/>
          </a:prstGeom>
          <a:solidFill>
            <a:schemeClr val="accent2"/>
          </a:solidFill>
          <a:ln>
            <a:noFill/>
          </a:ln>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44000" tIns="144000" rIns="144000" bIns="144000" numCol="1" spcCol="0" rtlCol="0" fromWordArt="0" anchor="b" anchorCtr="0" forceAA="0" compatLnSpc="1">
            <a:prstTxWarp prst="textNoShape">
              <a:avLst/>
            </a:prstTxWarp>
            <a:noAutofit/>
          </a:bodyPr>
          <a:lstStyle/>
          <a:p>
            <a:pPr algn="ctr">
              <a:spcAft>
                <a:spcPts val="0"/>
              </a:spcAft>
            </a:pPr>
            <a:endParaRPr lang="en-US" sz="1600" dirty="0">
              <a:effectLst/>
              <a:ea typeface="Calibri"/>
              <a:cs typeface="Times New Roman"/>
            </a:endParaRPr>
          </a:p>
          <a:p>
            <a:pPr algn="ctr">
              <a:spcAft>
                <a:spcPts val="0"/>
              </a:spcAft>
            </a:pPr>
            <a:r>
              <a:rPr lang="en-US" sz="1600" b="1" dirty="0">
                <a:ea typeface="Calibri"/>
                <a:cs typeface="Times New Roman"/>
              </a:rPr>
              <a:t>Listening</a:t>
            </a:r>
            <a:endParaRPr lang="en-AU" sz="1600" b="1" dirty="0">
              <a:effectLst/>
              <a:ea typeface="Calibri"/>
              <a:cs typeface="Times New Roman"/>
            </a:endParaRPr>
          </a:p>
        </p:txBody>
      </p:sp>
      <p:sp>
        <p:nvSpPr>
          <p:cNvPr id="8194" name="Rectangle 2"/>
          <p:cNvSpPr>
            <a:spLocks noGrp="1" noChangeArrowheads="1"/>
          </p:cNvSpPr>
          <p:nvPr>
            <p:ph type="title"/>
          </p:nvPr>
        </p:nvSpPr>
        <p:spPr>
          <a:xfrm>
            <a:off x="339537" y="332656"/>
            <a:ext cx="7760855" cy="864096"/>
          </a:xfrm>
        </p:spPr>
        <p:txBody>
          <a:bodyPr>
            <a:noAutofit/>
          </a:bodyPr>
          <a:lstStyle/>
          <a:p>
            <a:pPr>
              <a:defRPr/>
            </a:pPr>
            <a:r>
              <a:rPr lang="en-AU" sz="3500" dirty="0"/>
              <a:t>Four OET subtests</a:t>
            </a:r>
            <a:endParaRPr lang="en-AU" sz="3500" dirty="0">
              <a:latin typeface="Calibri" pitchFamily="34" charset="0"/>
              <a:cs typeface="Calibri" pitchFamily="34" charset="0"/>
            </a:endParaRPr>
          </a:p>
        </p:txBody>
      </p:sp>
      <p:sp>
        <p:nvSpPr>
          <p:cNvPr id="7" name="Rectangle 3"/>
          <p:cNvSpPr txBox="1">
            <a:spLocks noChangeArrowheads="1"/>
          </p:cNvSpPr>
          <p:nvPr/>
        </p:nvSpPr>
        <p:spPr>
          <a:xfrm>
            <a:off x="1907704" y="1423317"/>
            <a:ext cx="6912768" cy="2725763"/>
          </a:xfrm>
          <a:prstGeom prst="rect">
            <a:avLst/>
          </a:prstGeom>
        </p:spPr>
        <p:txBody>
          <a:bodyPr vert="horz" lIns="91440" tIns="45720" rIns="91440" bIns="45720" rtlCol="0">
            <a:noAutofit/>
          </a:bodyPr>
          <a:lstStyle/>
          <a:p>
            <a:pPr lvl="0"/>
            <a:endParaRPr lang="en-AU" sz="1600" dirty="0"/>
          </a:p>
          <a:p>
            <a:pPr lvl="0"/>
            <a:endParaRPr lang="en-AU" sz="1600" dirty="0"/>
          </a:p>
        </p:txBody>
      </p:sp>
      <p:sp>
        <p:nvSpPr>
          <p:cNvPr id="9" name="Content Placeholder 2"/>
          <p:cNvSpPr txBox="1">
            <a:spLocks/>
          </p:cNvSpPr>
          <p:nvPr/>
        </p:nvSpPr>
        <p:spPr bwMode="auto">
          <a:xfrm>
            <a:off x="0" y="5661248"/>
            <a:ext cx="9144000" cy="620688"/>
          </a:xfrm>
          <a:prstGeom prst="rect">
            <a:avLst/>
          </a:prstGeom>
          <a:noFill/>
          <a:ln>
            <a:noFill/>
          </a:ln>
          <a:extLs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2800">
                <a:solidFill>
                  <a:schemeClr val="lt1"/>
                </a:solidFill>
                <a:latin typeface="+mn-lt"/>
                <a:ea typeface="+mn-ea"/>
                <a:cs typeface="+mn-cs"/>
              </a:defRPr>
            </a:lvl1pPr>
            <a:lvl2pPr marL="742950" indent="-285750" algn="l" rtl="0" eaLnBrk="1" fontAlgn="base" hangingPunct="1">
              <a:spcBef>
                <a:spcPct val="20000"/>
              </a:spcBef>
              <a:spcAft>
                <a:spcPct val="0"/>
              </a:spcAft>
              <a:buChar char="–"/>
              <a:defRPr sz="2400">
                <a:solidFill>
                  <a:schemeClr val="lt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lt1"/>
                </a:solidFill>
                <a:latin typeface="+mn-lt"/>
                <a:ea typeface="+mn-ea"/>
                <a:cs typeface="+mn-cs"/>
              </a:defRPr>
            </a:lvl3pPr>
            <a:lvl4pPr marL="1600200" indent="-228600" algn="l" rtl="0" eaLnBrk="1" fontAlgn="base" hangingPunct="1">
              <a:spcBef>
                <a:spcPct val="20000"/>
              </a:spcBef>
              <a:spcAft>
                <a:spcPct val="0"/>
              </a:spcAft>
              <a:buChar char="–"/>
              <a:defRPr sz="1800">
                <a:solidFill>
                  <a:schemeClr val="lt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lt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lt1"/>
                </a:solidFill>
                <a:latin typeface="+mn-lt"/>
                <a:ea typeface="+mn-ea"/>
                <a:cs typeface="+mn-cs"/>
              </a:defRPr>
            </a:lvl9pPr>
          </a:lstStyle>
          <a:p>
            <a:pPr algn="ctr"/>
            <a:endParaRPr lang="en-AU" sz="800" b="1" kern="0" dirty="0"/>
          </a:p>
          <a:p>
            <a:r>
              <a:rPr lang="en-AU" sz="1600" kern="0" dirty="0">
                <a:solidFill>
                  <a:srgbClr val="0082BD"/>
                </a:solidFill>
              </a:rPr>
              <a:t>      OET is a fit-for-purpose language test reflecting authentic workplace communication</a:t>
            </a:r>
          </a:p>
        </p:txBody>
      </p:sp>
      <p:pic>
        <p:nvPicPr>
          <p:cNvPr id="13" name="Picture 12" descr="C:\Users\designer\Desktop\icons-03.png"/>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55576" y="1515085"/>
            <a:ext cx="401449" cy="401449"/>
          </a:xfrm>
          <a:prstGeom prst="rect">
            <a:avLst/>
          </a:prstGeom>
          <a:noFill/>
          <a:ln>
            <a:noFill/>
          </a:ln>
        </p:spPr>
      </p:pic>
      <p:sp>
        <p:nvSpPr>
          <p:cNvPr id="18" name="Rectangle 17"/>
          <p:cNvSpPr/>
          <p:nvPr/>
        </p:nvSpPr>
        <p:spPr>
          <a:xfrm>
            <a:off x="2120447" y="4550827"/>
            <a:ext cx="7023553" cy="966405"/>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44000" tIns="144000" rIns="144000" bIns="144000" numCol="1" spcCol="0" rtlCol="0" fromWordArt="0" anchor="ctr" anchorCtr="0" forceAA="0" compatLnSpc="1">
            <a:prstTxWarp prst="textNoShape">
              <a:avLst/>
            </a:prstTxWarp>
            <a:noAutofit/>
          </a:bodyPr>
          <a:lstStyle/>
          <a:p>
            <a:pPr lvl="0">
              <a:spcAft>
                <a:spcPts val="0"/>
              </a:spcAft>
            </a:pPr>
            <a:r>
              <a:rPr lang="en-AU" sz="1600" dirty="0">
                <a:solidFill>
                  <a:srgbClr val="00B0F0"/>
                </a:solidFill>
              </a:rPr>
              <a:t>speak with a patient, relative or carer</a:t>
            </a:r>
          </a:p>
        </p:txBody>
      </p:sp>
      <p:sp>
        <p:nvSpPr>
          <p:cNvPr id="19" name="Pentagon 18"/>
          <p:cNvSpPr/>
          <p:nvPr/>
        </p:nvSpPr>
        <p:spPr>
          <a:xfrm>
            <a:off x="0" y="4550827"/>
            <a:ext cx="2120447" cy="966405"/>
          </a:xfrm>
          <a:prstGeom prst="homePlate">
            <a:avLst/>
          </a:prstGeom>
          <a:solidFill>
            <a:srgbClr val="00B0F0"/>
          </a:solidFill>
          <a:ln>
            <a:noFill/>
          </a:ln>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44000" tIns="144000" rIns="144000" bIns="144000" numCol="1" spcCol="0" rtlCol="0" fromWordArt="0" anchor="b" anchorCtr="0" forceAA="0" compatLnSpc="1">
            <a:prstTxWarp prst="textNoShape">
              <a:avLst/>
            </a:prstTxWarp>
            <a:noAutofit/>
          </a:bodyPr>
          <a:lstStyle/>
          <a:p>
            <a:pPr algn="ctr">
              <a:spcAft>
                <a:spcPts val="0"/>
              </a:spcAft>
            </a:pPr>
            <a:endParaRPr lang="en-US" sz="1600" dirty="0">
              <a:effectLst/>
              <a:ea typeface="Calibri"/>
              <a:cs typeface="Times New Roman"/>
            </a:endParaRPr>
          </a:p>
          <a:p>
            <a:pPr algn="ctr">
              <a:spcAft>
                <a:spcPts val="0"/>
              </a:spcAft>
            </a:pPr>
            <a:r>
              <a:rPr lang="en-US" sz="1600" b="1" dirty="0">
                <a:effectLst/>
                <a:ea typeface="Calibri"/>
                <a:cs typeface="Times New Roman"/>
              </a:rPr>
              <a:t>Speaking</a:t>
            </a:r>
            <a:endParaRPr lang="en-AU" sz="1600" b="1" dirty="0">
              <a:effectLst/>
              <a:ea typeface="Calibri"/>
              <a:cs typeface="Times New Roman"/>
            </a:endParaRPr>
          </a:p>
        </p:txBody>
      </p:sp>
      <p:pic>
        <p:nvPicPr>
          <p:cNvPr id="15" name="Picture 14" descr="C:\Users\designer\Desktop\icons-04.png"/>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755576" y="4694843"/>
            <a:ext cx="401449" cy="401449"/>
          </a:xfrm>
          <a:prstGeom prst="rect">
            <a:avLst/>
          </a:prstGeom>
          <a:noFill/>
          <a:ln>
            <a:noFill/>
          </a:ln>
        </p:spPr>
      </p:pic>
      <p:sp>
        <p:nvSpPr>
          <p:cNvPr id="23" name="Rectangle 22"/>
          <p:cNvSpPr/>
          <p:nvPr/>
        </p:nvSpPr>
        <p:spPr>
          <a:xfrm>
            <a:off x="2123728" y="1412776"/>
            <a:ext cx="7023553" cy="966405"/>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44000" tIns="144000" rIns="144000" bIns="144000" numCol="1" spcCol="0" rtlCol="0" fromWordArt="0" anchor="ctr" anchorCtr="0" forceAA="0" compatLnSpc="1">
            <a:prstTxWarp prst="textNoShape">
              <a:avLst/>
            </a:prstTxWarp>
            <a:noAutofit/>
          </a:bodyPr>
          <a:lstStyle/>
          <a:p>
            <a:pPr lvl="0"/>
            <a:r>
              <a:rPr lang="en-AU" sz="1600" dirty="0">
                <a:solidFill>
                  <a:schemeClr val="accent2"/>
                </a:solidFill>
              </a:rPr>
              <a:t>follow facts during a consultation </a:t>
            </a:r>
          </a:p>
          <a:p>
            <a:pPr lvl="0"/>
            <a:r>
              <a:rPr lang="en-AU" sz="1600" dirty="0">
                <a:solidFill>
                  <a:schemeClr val="accent2"/>
                </a:solidFill>
              </a:rPr>
              <a:t>understand a short talk on a health-related topic</a:t>
            </a:r>
          </a:p>
        </p:txBody>
      </p:sp>
      <p:sp>
        <p:nvSpPr>
          <p:cNvPr id="20" name="Pentagon 19"/>
          <p:cNvSpPr/>
          <p:nvPr/>
        </p:nvSpPr>
        <p:spPr>
          <a:xfrm>
            <a:off x="0" y="3501008"/>
            <a:ext cx="2120447" cy="966405"/>
          </a:xfrm>
          <a:prstGeom prst="homePlate">
            <a:avLst/>
          </a:prstGeom>
          <a:solidFill>
            <a:srgbClr val="0082BD"/>
          </a:solidFill>
          <a:ln>
            <a:noFill/>
          </a:ln>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44000" tIns="144000" rIns="144000" bIns="144000" numCol="1" spcCol="0" rtlCol="0" fromWordArt="0" anchor="b" anchorCtr="0" forceAA="0" compatLnSpc="1">
            <a:prstTxWarp prst="textNoShape">
              <a:avLst/>
            </a:prstTxWarp>
            <a:noAutofit/>
          </a:bodyPr>
          <a:lstStyle/>
          <a:p>
            <a:pPr algn="ctr">
              <a:spcAft>
                <a:spcPts val="0"/>
              </a:spcAft>
            </a:pPr>
            <a:endParaRPr lang="en-US" sz="1600" dirty="0">
              <a:effectLst/>
              <a:ea typeface="Calibri"/>
              <a:cs typeface="Times New Roman"/>
            </a:endParaRPr>
          </a:p>
          <a:p>
            <a:pPr algn="ctr">
              <a:spcAft>
                <a:spcPts val="0"/>
              </a:spcAft>
            </a:pPr>
            <a:r>
              <a:rPr lang="en-US" sz="1600" dirty="0">
                <a:effectLst/>
                <a:ea typeface="Calibri"/>
                <a:cs typeface="Times New Roman"/>
              </a:rPr>
              <a:t> </a:t>
            </a:r>
            <a:r>
              <a:rPr lang="en-US" sz="1600" b="1" dirty="0">
                <a:ea typeface="Calibri"/>
                <a:cs typeface="Times New Roman"/>
              </a:rPr>
              <a:t>Writing</a:t>
            </a:r>
            <a:endParaRPr lang="en-AU" sz="1600" b="1" dirty="0">
              <a:effectLst/>
              <a:ea typeface="Calibri"/>
              <a:cs typeface="Times New Roman"/>
            </a:endParaRPr>
          </a:p>
        </p:txBody>
      </p:sp>
      <p:pic>
        <p:nvPicPr>
          <p:cNvPr id="12" name="Picture 11" descr="C:\Users\designer\Desktop\icons-05.png"/>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755576" y="3603615"/>
            <a:ext cx="401449" cy="401449"/>
          </a:xfrm>
          <a:prstGeom prst="rect">
            <a:avLst/>
          </a:prstGeom>
          <a:noFill/>
          <a:ln>
            <a:noFill/>
          </a:ln>
        </p:spPr>
      </p:pic>
      <p:sp>
        <p:nvSpPr>
          <p:cNvPr id="22" name="Rectangle 21"/>
          <p:cNvSpPr/>
          <p:nvPr/>
        </p:nvSpPr>
        <p:spPr>
          <a:xfrm>
            <a:off x="2123728" y="3501008"/>
            <a:ext cx="7023553" cy="966405"/>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44000" tIns="144000" rIns="144000" bIns="144000" numCol="1" spcCol="0" rtlCol="0" fromWordArt="0" anchor="ctr" anchorCtr="0" forceAA="0" compatLnSpc="1">
            <a:prstTxWarp prst="textNoShape">
              <a:avLst/>
            </a:prstTxWarp>
            <a:noAutofit/>
          </a:bodyPr>
          <a:lstStyle/>
          <a:p>
            <a:pPr>
              <a:spcAft>
                <a:spcPts val="0"/>
              </a:spcAft>
            </a:pPr>
            <a:r>
              <a:rPr lang="en-AU" sz="1600" dirty="0">
                <a:solidFill>
                  <a:srgbClr val="0082BD"/>
                </a:solidFill>
              </a:rPr>
              <a:t>write to a peer, specialist colleague or carer (e.g. letter of referral)</a:t>
            </a:r>
          </a:p>
        </p:txBody>
      </p:sp>
      <p:sp>
        <p:nvSpPr>
          <p:cNvPr id="21" name="Pentagon 20"/>
          <p:cNvSpPr/>
          <p:nvPr/>
        </p:nvSpPr>
        <p:spPr>
          <a:xfrm>
            <a:off x="0" y="2462595"/>
            <a:ext cx="2120447" cy="966405"/>
          </a:xfrm>
          <a:prstGeom prst="homePlate">
            <a:avLst/>
          </a:prstGeom>
          <a:solidFill>
            <a:schemeClr val="accent4"/>
          </a:solidFill>
          <a:ln>
            <a:noFill/>
          </a:ln>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44000" tIns="144000" rIns="144000" bIns="144000" numCol="1" spcCol="0" rtlCol="0" fromWordArt="0" anchor="b" anchorCtr="0" forceAA="0" compatLnSpc="1">
            <a:prstTxWarp prst="textNoShape">
              <a:avLst/>
            </a:prstTxWarp>
            <a:noAutofit/>
          </a:bodyPr>
          <a:lstStyle/>
          <a:p>
            <a:pPr algn="ctr">
              <a:spcAft>
                <a:spcPts val="0"/>
              </a:spcAft>
            </a:pPr>
            <a:endParaRPr lang="en-US" sz="1600" dirty="0">
              <a:effectLst/>
              <a:ea typeface="Calibri"/>
              <a:cs typeface="Times New Roman"/>
            </a:endParaRPr>
          </a:p>
          <a:p>
            <a:pPr algn="ctr">
              <a:spcAft>
                <a:spcPts val="0"/>
              </a:spcAft>
            </a:pPr>
            <a:r>
              <a:rPr lang="en-US" sz="1600" b="1" dirty="0">
                <a:effectLst/>
                <a:ea typeface="Calibri"/>
                <a:cs typeface="Times New Roman"/>
              </a:rPr>
              <a:t>Reading</a:t>
            </a:r>
            <a:endParaRPr lang="en-AU" sz="1600" b="1" dirty="0">
              <a:effectLst/>
              <a:ea typeface="Calibri"/>
              <a:cs typeface="Times New Roman"/>
            </a:endParaRPr>
          </a:p>
        </p:txBody>
      </p:sp>
      <p:sp>
        <p:nvSpPr>
          <p:cNvPr id="17" name="Rectangle 16"/>
          <p:cNvSpPr/>
          <p:nvPr/>
        </p:nvSpPr>
        <p:spPr>
          <a:xfrm>
            <a:off x="2120447" y="2462595"/>
            <a:ext cx="7023553" cy="966405"/>
          </a:xfrm>
          <a:prstGeom prst="rect">
            <a:avLst/>
          </a:prstGeom>
          <a:noFill/>
          <a:ln>
            <a:noFill/>
          </a:ln>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44000" tIns="144000" rIns="144000" bIns="144000" numCol="1" spcCol="0" rtlCol="0" fromWordArt="0" anchor="ctr" anchorCtr="0" forceAA="0" compatLnSpc="1">
            <a:prstTxWarp prst="textNoShape">
              <a:avLst/>
            </a:prstTxWarp>
            <a:noAutofit/>
          </a:bodyPr>
          <a:lstStyle/>
          <a:p>
            <a:pPr lvl="0"/>
            <a:r>
              <a:rPr lang="en-AU" sz="1600" dirty="0">
                <a:solidFill>
                  <a:schemeClr val="accent4"/>
                </a:solidFill>
              </a:rPr>
              <a:t>source information from multiple texts (‘skim’ and ‘scan’)</a:t>
            </a:r>
          </a:p>
          <a:p>
            <a:pPr lvl="0"/>
            <a:r>
              <a:rPr lang="en-AU" sz="1600" dirty="0">
                <a:solidFill>
                  <a:schemeClr val="accent4"/>
                </a:solidFill>
              </a:rPr>
              <a:t>understand comprehensive texts</a:t>
            </a:r>
          </a:p>
        </p:txBody>
      </p:sp>
      <p:pic>
        <p:nvPicPr>
          <p:cNvPr id="14" name="Picture 13" descr="C:\Users\designer\Desktop\icons-02.png"/>
          <p:cNvPicPr/>
          <p:nvPr/>
        </p:nvPicPr>
        <p:blipFill>
          <a:blip r:embed="rId6" cstate="screen">
            <a:biLevel thresh="25000"/>
            <a:extLst>
              <a:ext uri="{28A0092B-C50C-407E-A947-70E740481C1C}">
                <a14:useLocalDpi xmlns:a14="http://schemas.microsoft.com/office/drawing/2010/main"/>
              </a:ext>
            </a:extLst>
          </a:blip>
          <a:srcRect/>
          <a:stretch>
            <a:fillRect/>
          </a:stretch>
        </p:blipFill>
        <p:spPr bwMode="auto">
          <a:xfrm>
            <a:off x="755576" y="2534603"/>
            <a:ext cx="401449" cy="401449"/>
          </a:xfrm>
          <a:prstGeom prst="rect">
            <a:avLst/>
          </a:prstGeom>
          <a:noFill/>
          <a:ln>
            <a:noFill/>
          </a:ln>
        </p:spPr>
      </p:pic>
      <p:sp>
        <p:nvSpPr>
          <p:cNvPr id="24" name="Slide Number Placeholder 4"/>
          <p:cNvSpPr txBox="1">
            <a:spLocks/>
          </p:cNvSpPr>
          <p:nvPr/>
        </p:nvSpPr>
        <p:spPr>
          <a:xfrm>
            <a:off x="282352" y="6309320"/>
            <a:ext cx="2057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7CFCF8FF-20FA-4953-BDD6-BB715165B8E3}" type="slidenum">
              <a:rPr lang="en-AU" sz="1100" b="1" smtClean="0">
                <a:solidFill>
                  <a:srgbClr val="00B0F0"/>
                </a:solidFill>
              </a:rPr>
              <a:pPr/>
              <a:t>10</a:t>
            </a:fld>
            <a:endParaRPr lang="en-AU" sz="1100" b="1" dirty="0">
              <a:solidFill>
                <a:srgbClr val="00B0F0"/>
              </a:solidFill>
            </a:endParaRPr>
          </a:p>
        </p:txBody>
      </p:sp>
    </p:spTree>
    <p:extLst>
      <p:ext uri="{BB962C8B-B14F-4D97-AF65-F5344CB8AC3E}">
        <p14:creationId xmlns:p14="http://schemas.microsoft.com/office/powerpoint/2010/main" val="410780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entagon 25"/>
          <p:cNvSpPr/>
          <p:nvPr/>
        </p:nvSpPr>
        <p:spPr>
          <a:xfrm>
            <a:off x="5539" y="3929427"/>
            <a:ext cx="3990190" cy="1576400"/>
          </a:xfrm>
          <a:prstGeom prst="homePlate">
            <a:avLst/>
          </a:prstGeom>
          <a:solidFill>
            <a:srgbClr val="2BB5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a:effectLst/>
                <a:ea typeface="Calibri"/>
                <a:cs typeface="Times New Roman"/>
              </a:rPr>
              <a:t> </a:t>
            </a:r>
            <a:endParaRPr lang="en-AU" sz="1100">
              <a:effectLst/>
              <a:ea typeface="Calibri"/>
              <a:cs typeface="Times New Roman"/>
            </a:endParaRPr>
          </a:p>
        </p:txBody>
      </p:sp>
      <p:sp>
        <p:nvSpPr>
          <p:cNvPr id="25" name="Pentagon 24"/>
          <p:cNvSpPr/>
          <p:nvPr/>
        </p:nvSpPr>
        <p:spPr>
          <a:xfrm>
            <a:off x="1" y="1928238"/>
            <a:ext cx="3995936" cy="1609208"/>
          </a:xfrm>
          <a:prstGeom prst="homePlate">
            <a:avLst/>
          </a:prstGeom>
          <a:solidFill>
            <a:srgbClr val="0082BD"/>
          </a:solidFill>
          <a:ln>
            <a:noFill/>
          </a:ln>
          <a:effectLst/>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100">
                <a:effectLst/>
                <a:ea typeface="Calibri"/>
                <a:cs typeface="Times New Roman"/>
              </a:rPr>
              <a:t> </a:t>
            </a:r>
            <a:endParaRPr lang="en-AU" sz="1100">
              <a:effectLst/>
              <a:ea typeface="Calibri"/>
              <a:cs typeface="Times New Roman"/>
            </a:endParaRPr>
          </a:p>
        </p:txBody>
      </p:sp>
      <p:sp>
        <p:nvSpPr>
          <p:cNvPr id="2" name="Title 1"/>
          <p:cNvSpPr>
            <a:spLocks noGrp="1"/>
          </p:cNvSpPr>
          <p:nvPr>
            <p:ph type="title"/>
          </p:nvPr>
        </p:nvSpPr>
        <p:spPr>
          <a:xfrm>
            <a:off x="323528" y="548159"/>
            <a:ext cx="8229600" cy="936625"/>
          </a:xfrm>
        </p:spPr>
        <p:txBody>
          <a:bodyPr>
            <a:noAutofit/>
          </a:bodyPr>
          <a:lstStyle/>
          <a:p>
            <a:pPr>
              <a:defRPr/>
            </a:pPr>
            <a:r>
              <a:rPr lang="en-AU" sz="3500" dirty="0"/>
              <a:t>How OET is different to other tests</a:t>
            </a:r>
          </a:p>
        </p:txBody>
      </p:sp>
      <p:sp>
        <p:nvSpPr>
          <p:cNvPr id="11" name="Title 1"/>
          <p:cNvSpPr txBox="1">
            <a:spLocks/>
          </p:cNvSpPr>
          <p:nvPr/>
        </p:nvSpPr>
        <p:spPr>
          <a:xfrm>
            <a:off x="1620330" y="1988840"/>
            <a:ext cx="2016224" cy="144378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AU" sz="1200" b="1" dirty="0">
                <a:solidFill>
                  <a:schemeClr val="bg1"/>
                </a:solidFill>
              </a:rPr>
              <a:t>Example 1: </a:t>
            </a:r>
          </a:p>
          <a:p>
            <a:pPr>
              <a:defRPr/>
            </a:pPr>
            <a:r>
              <a:rPr lang="en-AU" sz="2500" b="1" dirty="0">
                <a:solidFill>
                  <a:schemeClr val="bg1"/>
                </a:solidFill>
              </a:rPr>
              <a:t>Writing</a:t>
            </a:r>
          </a:p>
        </p:txBody>
      </p:sp>
      <p:pic>
        <p:nvPicPr>
          <p:cNvPr id="9" name="Picture 8" descr="C:\Users\designer\Desktop\icons-05.png"/>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539552" y="2280168"/>
            <a:ext cx="900000" cy="900000"/>
          </a:xfrm>
          <a:prstGeom prst="rect">
            <a:avLst/>
          </a:prstGeom>
          <a:noFill/>
          <a:ln>
            <a:noFill/>
          </a:ln>
        </p:spPr>
      </p:pic>
      <p:sp>
        <p:nvSpPr>
          <p:cNvPr id="18" name="Rounded Rectangle 4"/>
          <p:cNvSpPr/>
          <p:nvPr/>
        </p:nvSpPr>
        <p:spPr>
          <a:xfrm>
            <a:off x="4067943" y="2226872"/>
            <a:ext cx="2376265" cy="1450960"/>
          </a:xfrm>
          <a:prstGeom prst="rect">
            <a:avLst/>
          </a:prstGeom>
          <a:no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a:solidFill>
                  <a:schemeClr val="tx1">
                    <a:lumMod val="75000"/>
                    <a:lumOff val="25000"/>
                  </a:schemeClr>
                </a:solidFill>
              </a:rPr>
              <a:t>General/Academic</a:t>
            </a:r>
            <a:br>
              <a:rPr lang="en-AU" sz="2000" b="1" kern="1200" dirty="0">
                <a:solidFill>
                  <a:schemeClr val="tx1">
                    <a:lumMod val="75000"/>
                    <a:lumOff val="25000"/>
                  </a:schemeClr>
                </a:solidFill>
              </a:rPr>
            </a:br>
            <a:r>
              <a:rPr lang="en-AU" sz="2000" b="1" kern="1200" dirty="0">
                <a:solidFill>
                  <a:schemeClr val="tx1">
                    <a:lumMod val="75000"/>
                    <a:lumOff val="25000"/>
                  </a:schemeClr>
                </a:solidFill>
              </a:rPr>
              <a:t>English Test</a:t>
            </a:r>
          </a:p>
          <a:p>
            <a:pPr algn="ctr" defTabSz="889000">
              <a:lnSpc>
                <a:spcPct val="90000"/>
              </a:lnSpc>
              <a:spcAft>
                <a:spcPct val="35000"/>
              </a:spcAft>
            </a:pPr>
            <a:r>
              <a:rPr lang="en-AU" sz="1600" dirty="0">
                <a:solidFill>
                  <a:schemeClr val="tx1">
                    <a:lumMod val="75000"/>
                    <a:lumOff val="25000"/>
                  </a:schemeClr>
                </a:solidFill>
              </a:rPr>
              <a:t>Write an essay on </a:t>
            </a:r>
            <a:br>
              <a:rPr lang="en-AU" sz="1600" dirty="0">
                <a:solidFill>
                  <a:schemeClr val="tx1">
                    <a:lumMod val="75000"/>
                    <a:lumOff val="25000"/>
                  </a:schemeClr>
                </a:solidFill>
              </a:rPr>
            </a:br>
            <a:r>
              <a:rPr lang="en-AU" sz="1600" dirty="0">
                <a:solidFill>
                  <a:schemeClr val="tx1">
                    <a:lumMod val="75000"/>
                    <a:lumOff val="25000"/>
                  </a:schemeClr>
                </a:solidFill>
              </a:rPr>
              <a:t>a general topic</a:t>
            </a:r>
          </a:p>
          <a:p>
            <a:pPr lvl="0" algn="ctr" defTabSz="889000">
              <a:lnSpc>
                <a:spcPct val="90000"/>
              </a:lnSpc>
              <a:spcBef>
                <a:spcPct val="0"/>
              </a:spcBef>
              <a:spcAft>
                <a:spcPct val="35000"/>
              </a:spcAft>
            </a:pPr>
            <a:endParaRPr lang="en-AU" sz="2000" kern="1200" dirty="0">
              <a:solidFill>
                <a:schemeClr val="tx1">
                  <a:lumMod val="75000"/>
                  <a:lumOff val="25000"/>
                </a:schemeClr>
              </a:solidFill>
            </a:endParaRPr>
          </a:p>
        </p:txBody>
      </p:sp>
      <p:sp>
        <p:nvSpPr>
          <p:cNvPr id="27" name="Rounded Rectangle 4"/>
          <p:cNvSpPr/>
          <p:nvPr/>
        </p:nvSpPr>
        <p:spPr>
          <a:xfrm>
            <a:off x="6444208" y="2276872"/>
            <a:ext cx="2304256" cy="1450960"/>
          </a:xfrm>
          <a:prstGeom prst="rect">
            <a:avLst/>
          </a:prstGeom>
          <a:no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spcBef>
                <a:spcPct val="0"/>
              </a:spcBef>
              <a:spcAft>
                <a:spcPct val="35000"/>
              </a:spcAft>
            </a:pPr>
            <a:r>
              <a:rPr lang="en-AU" sz="2000" b="1" dirty="0">
                <a:solidFill>
                  <a:schemeClr val="tx1">
                    <a:lumMod val="75000"/>
                    <a:lumOff val="25000"/>
                  </a:schemeClr>
                </a:solidFill>
              </a:rPr>
              <a:t>OET</a:t>
            </a:r>
            <a:endParaRPr lang="en-AU" sz="2000" b="1" kern="1200" dirty="0">
              <a:solidFill>
                <a:schemeClr val="tx1">
                  <a:lumMod val="75000"/>
                  <a:lumOff val="25000"/>
                </a:schemeClr>
              </a:solidFill>
            </a:endParaRPr>
          </a:p>
          <a:p>
            <a:pPr algn="ctr" defTabSz="889000">
              <a:lnSpc>
                <a:spcPct val="90000"/>
              </a:lnSpc>
              <a:spcAft>
                <a:spcPct val="35000"/>
              </a:spcAft>
            </a:pPr>
            <a:r>
              <a:rPr lang="en-AU" sz="1600" dirty="0">
                <a:solidFill>
                  <a:schemeClr val="tx1">
                    <a:lumMod val="75000"/>
                    <a:lumOff val="25000"/>
                  </a:schemeClr>
                </a:solidFill>
              </a:rPr>
              <a:t>Write a healthcare letter, usually a referral letter, based on </a:t>
            </a:r>
            <a:br>
              <a:rPr lang="en-AU" sz="1600" dirty="0">
                <a:solidFill>
                  <a:schemeClr val="tx1">
                    <a:lumMod val="75000"/>
                    <a:lumOff val="25000"/>
                  </a:schemeClr>
                </a:solidFill>
              </a:rPr>
            </a:br>
            <a:r>
              <a:rPr lang="en-AU" sz="1600" dirty="0">
                <a:solidFill>
                  <a:schemeClr val="tx1">
                    <a:lumMod val="75000"/>
                    <a:lumOff val="25000"/>
                  </a:schemeClr>
                </a:solidFill>
              </a:rPr>
              <a:t>case notes</a:t>
            </a:r>
          </a:p>
          <a:p>
            <a:pPr lvl="0" algn="ctr" defTabSz="889000">
              <a:lnSpc>
                <a:spcPct val="90000"/>
              </a:lnSpc>
              <a:spcBef>
                <a:spcPct val="0"/>
              </a:spcBef>
              <a:spcAft>
                <a:spcPct val="35000"/>
              </a:spcAft>
            </a:pPr>
            <a:endParaRPr lang="en-AU" sz="2000" kern="1200" dirty="0">
              <a:solidFill>
                <a:schemeClr val="tx1">
                  <a:lumMod val="75000"/>
                  <a:lumOff val="25000"/>
                </a:schemeClr>
              </a:solidFill>
            </a:endParaRPr>
          </a:p>
        </p:txBody>
      </p:sp>
      <p:sp>
        <p:nvSpPr>
          <p:cNvPr id="29" name="Title 1"/>
          <p:cNvSpPr txBox="1">
            <a:spLocks/>
          </p:cNvSpPr>
          <p:nvPr/>
        </p:nvSpPr>
        <p:spPr>
          <a:xfrm>
            <a:off x="1620330" y="4001435"/>
            <a:ext cx="2016224" cy="144378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AU" sz="1200" b="1" dirty="0">
                <a:solidFill>
                  <a:schemeClr val="bg1"/>
                </a:solidFill>
              </a:rPr>
              <a:t>Example 2: </a:t>
            </a:r>
          </a:p>
          <a:p>
            <a:pPr>
              <a:defRPr/>
            </a:pPr>
            <a:r>
              <a:rPr lang="en-AU" sz="2500" b="1" dirty="0">
                <a:solidFill>
                  <a:schemeClr val="bg1"/>
                </a:solidFill>
              </a:rPr>
              <a:t>Speaking</a:t>
            </a:r>
          </a:p>
        </p:txBody>
      </p:sp>
      <p:pic>
        <p:nvPicPr>
          <p:cNvPr id="30" name="Picture 29" descr="C:\Users\designer\Desktop\icons-04.png"/>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40210" y="4257192"/>
            <a:ext cx="900000" cy="900000"/>
          </a:xfrm>
          <a:prstGeom prst="rect">
            <a:avLst/>
          </a:prstGeom>
          <a:noFill/>
          <a:ln>
            <a:noFill/>
          </a:ln>
        </p:spPr>
      </p:pic>
      <p:sp>
        <p:nvSpPr>
          <p:cNvPr id="31" name="Rounded Rectangle 4"/>
          <p:cNvSpPr/>
          <p:nvPr/>
        </p:nvSpPr>
        <p:spPr>
          <a:xfrm>
            <a:off x="4067944" y="4088280"/>
            <a:ext cx="2376264" cy="1450960"/>
          </a:xfrm>
          <a:prstGeom prst="rect">
            <a:avLst/>
          </a:prstGeom>
          <a:no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a:solidFill>
                  <a:schemeClr val="tx1">
                    <a:lumMod val="75000"/>
                    <a:lumOff val="25000"/>
                  </a:schemeClr>
                </a:solidFill>
              </a:rPr>
              <a:t>General/Academic </a:t>
            </a:r>
            <a:br>
              <a:rPr lang="en-AU" sz="2000" b="1" kern="1200" dirty="0">
                <a:solidFill>
                  <a:schemeClr val="tx1">
                    <a:lumMod val="75000"/>
                    <a:lumOff val="25000"/>
                  </a:schemeClr>
                </a:solidFill>
              </a:rPr>
            </a:br>
            <a:r>
              <a:rPr lang="en-AU" sz="2000" b="1" kern="1200" dirty="0">
                <a:solidFill>
                  <a:schemeClr val="tx1">
                    <a:lumMod val="75000"/>
                    <a:lumOff val="25000"/>
                  </a:schemeClr>
                </a:solidFill>
              </a:rPr>
              <a:t>English Test</a:t>
            </a:r>
          </a:p>
          <a:p>
            <a:pPr algn="ctr" defTabSz="889000">
              <a:lnSpc>
                <a:spcPct val="90000"/>
              </a:lnSpc>
              <a:spcAft>
                <a:spcPct val="35000"/>
              </a:spcAft>
            </a:pPr>
            <a:r>
              <a:rPr lang="en-AU" sz="1600" dirty="0">
                <a:solidFill>
                  <a:schemeClr val="tx1">
                    <a:lumMod val="75000"/>
                    <a:lumOff val="25000"/>
                  </a:schemeClr>
                </a:solidFill>
              </a:rPr>
              <a:t>Structured interview </a:t>
            </a:r>
            <a:br>
              <a:rPr lang="en-AU" sz="1600" dirty="0">
                <a:solidFill>
                  <a:schemeClr val="tx1">
                    <a:lumMod val="75000"/>
                    <a:lumOff val="25000"/>
                  </a:schemeClr>
                </a:solidFill>
              </a:rPr>
            </a:br>
            <a:r>
              <a:rPr lang="en-AU" sz="1600" dirty="0">
                <a:solidFill>
                  <a:schemeClr val="tx1">
                    <a:lumMod val="75000"/>
                    <a:lumOff val="25000"/>
                  </a:schemeClr>
                </a:solidFill>
              </a:rPr>
              <a:t>on a general topic</a:t>
            </a:r>
          </a:p>
          <a:p>
            <a:pPr lvl="0" algn="ctr" defTabSz="889000">
              <a:lnSpc>
                <a:spcPct val="90000"/>
              </a:lnSpc>
              <a:spcBef>
                <a:spcPct val="0"/>
              </a:spcBef>
              <a:spcAft>
                <a:spcPct val="35000"/>
              </a:spcAft>
            </a:pPr>
            <a:endParaRPr lang="en-AU" sz="2000" kern="1200" dirty="0">
              <a:solidFill>
                <a:schemeClr val="tx1">
                  <a:lumMod val="75000"/>
                  <a:lumOff val="25000"/>
                </a:schemeClr>
              </a:solidFill>
            </a:endParaRPr>
          </a:p>
        </p:txBody>
      </p:sp>
      <p:sp>
        <p:nvSpPr>
          <p:cNvPr id="32" name="Rounded Rectangle 4"/>
          <p:cNvSpPr/>
          <p:nvPr/>
        </p:nvSpPr>
        <p:spPr>
          <a:xfrm>
            <a:off x="6444208" y="4138280"/>
            <a:ext cx="2304256" cy="1450960"/>
          </a:xfrm>
          <a:prstGeom prst="rect">
            <a:avLst/>
          </a:prstGeom>
          <a:no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spcBef>
                <a:spcPct val="0"/>
              </a:spcBef>
              <a:spcAft>
                <a:spcPct val="35000"/>
              </a:spcAft>
            </a:pPr>
            <a:r>
              <a:rPr lang="en-AU" sz="2000" b="1" dirty="0">
                <a:solidFill>
                  <a:schemeClr val="tx1">
                    <a:lumMod val="75000"/>
                    <a:lumOff val="25000"/>
                  </a:schemeClr>
                </a:solidFill>
              </a:rPr>
              <a:t>OET</a:t>
            </a:r>
            <a:endParaRPr lang="en-AU" sz="2000" b="1" kern="1200" dirty="0">
              <a:solidFill>
                <a:schemeClr val="tx1">
                  <a:lumMod val="75000"/>
                  <a:lumOff val="25000"/>
                </a:schemeClr>
              </a:solidFill>
            </a:endParaRPr>
          </a:p>
          <a:p>
            <a:pPr algn="ctr" defTabSz="889000">
              <a:lnSpc>
                <a:spcPct val="90000"/>
              </a:lnSpc>
              <a:spcAft>
                <a:spcPct val="35000"/>
              </a:spcAft>
            </a:pPr>
            <a:r>
              <a:rPr lang="en-AU" sz="1600" dirty="0">
                <a:solidFill>
                  <a:schemeClr val="tx1">
                    <a:lumMod val="75000"/>
                    <a:lumOff val="25000"/>
                  </a:schemeClr>
                </a:solidFill>
              </a:rPr>
              <a:t>Health professional patient role-plays</a:t>
            </a:r>
          </a:p>
          <a:p>
            <a:pPr lvl="0" algn="ctr" defTabSz="889000">
              <a:lnSpc>
                <a:spcPct val="90000"/>
              </a:lnSpc>
              <a:spcBef>
                <a:spcPct val="0"/>
              </a:spcBef>
              <a:spcAft>
                <a:spcPct val="35000"/>
              </a:spcAft>
            </a:pPr>
            <a:endParaRPr lang="en-AU" sz="2000" kern="1200" dirty="0">
              <a:solidFill>
                <a:schemeClr val="tx1">
                  <a:lumMod val="75000"/>
                  <a:lumOff val="25000"/>
                </a:schemeClr>
              </a:solidFill>
            </a:endParaRPr>
          </a:p>
        </p:txBody>
      </p:sp>
      <p:sp>
        <p:nvSpPr>
          <p:cNvPr id="15" name="Slide Number Placeholder 4"/>
          <p:cNvSpPr txBox="1">
            <a:spLocks/>
          </p:cNvSpPr>
          <p:nvPr/>
        </p:nvSpPr>
        <p:spPr>
          <a:xfrm>
            <a:off x="282352" y="6309320"/>
            <a:ext cx="2057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7CFCF8FF-20FA-4953-BDD6-BB715165B8E3}" type="slidenum">
              <a:rPr lang="en-AU" sz="1100" b="1" smtClean="0">
                <a:solidFill>
                  <a:srgbClr val="00B0F0"/>
                </a:solidFill>
              </a:rPr>
              <a:pPr/>
              <a:t>11</a:t>
            </a:fld>
            <a:endParaRPr lang="en-AU" sz="1100" b="1" dirty="0">
              <a:solidFill>
                <a:srgbClr val="00B0F0"/>
              </a:solidFill>
            </a:endParaRPr>
          </a:p>
        </p:txBody>
      </p:sp>
    </p:spTree>
    <p:extLst>
      <p:ext uri="{BB962C8B-B14F-4D97-AF65-F5344CB8AC3E}">
        <p14:creationId xmlns:p14="http://schemas.microsoft.com/office/powerpoint/2010/main" val="3417747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040"/>
            <a:ext cx="9144000" cy="6858000"/>
          </a:xfrm>
          <a:prstGeom prst="rect">
            <a:avLst/>
          </a:prstGeom>
        </p:spPr>
      </p:pic>
      <p:sp>
        <p:nvSpPr>
          <p:cNvPr id="5" name="Rectangle 2"/>
          <p:cNvSpPr txBox="1">
            <a:spLocks noChangeArrowheads="1"/>
          </p:cNvSpPr>
          <p:nvPr/>
        </p:nvSpPr>
        <p:spPr bwMode="auto">
          <a:xfrm>
            <a:off x="468833" y="2276873"/>
            <a:ext cx="633541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800">
                <a:solidFill>
                  <a:srgbClr val="0082BD"/>
                </a:solidFill>
                <a:latin typeface="+mj-lt"/>
                <a:ea typeface="+mj-ea"/>
                <a:cs typeface="+mj-cs"/>
              </a:defRPr>
            </a:lvl1pPr>
            <a:lvl2pPr algn="l" rtl="0" eaLnBrk="1" fontAlgn="base" hangingPunct="1">
              <a:spcBef>
                <a:spcPct val="0"/>
              </a:spcBef>
              <a:spcAft>
                <a:spcPct val="0"/>
              </a:spcAft>
              <a:defRPr sz="4400">
                <a:solidFill>
                  <a:srgbClr val="801431"/>
                </a:solidFill>
                <a:latin typeface="Arial" charset="0"/>
                <a:ea typeface="ＭＳ Ｐゴシック" charset="0"/>
              </a:defRPr>
            </a:lvl2pPr>
            <a:lvl3pPr algn="l" rtl="0" eaLnBrk="1" fontAlgn="base" hangingPunct="1">
              <a:spcBef>
                <a:spcPct val="0"/>
              </a:spcBef>
              <a:spcAft>
                <a:spcPct val="0"/>
              </a:spcAft>
              <a:defRPr sz="4400">
                <a:solidFill>
                  <a:srgbClr val="801431"/>
                </a:solidFill>
                <a:latin typeface="Arial" charset="0"/>
                <a:ea typeface="ＭＳ Ｐゴシック" charset="0"/>
              </a:defRPr>
            </a:lvl3pPr>
            <a:lvl4pPr algn="l" rtl="0" eaLnBrk="1" fontAlgn="base" hangingPunct="1">
              <a:spcBef>
                <a:spcPct val="0"/>
              </a:spcBef>
              <a:spcAft>
                <a:spcPct val="0"/>
              </a:spcAft>
              <a:defRPr sz="4400">
                <a:solidFill>
                  <a:srgbClr val="801431"/>
                </a:solidFill>
                <a:latin typeface="Arial" charset="0"/>
                <a:ea typeface="ＭＳ Ｐゴシック" charset="0"/>
              </a:defRPr>
            </a:lvl4pPr>
            <a:lvl5pPr algn="l" rtl="0" eaLnBrk="1" fontAlgn="base" hangingPunct="1">
              <a:spcBef>
                <a:spcPct val="0"/>
              </a:spcBef>
              <a:spcAft>
                <a:spcPct val="0"/>
              </a:spcAft>
              <a:defRPr sz="4400">
                <a:solidFill>
                  <a:srgbClr val="801431"/>
                </a:solidFill>
                <a:latin typeface="Arial" charset="0"/>
                <a:ea typeface="ＭＳ Ｐゴシック" charset="0"/>
              </a:defRPr>
            </a:lvl5pPr>
            <a:lvl6pPr marL="457200" algn="l" rtl="0" eaLnBrk="1" fontAlgn="base" hangingPunct="1">
              <a:spcBef>
                <a:spcPct val="0"/>
              </a:spcBef>
              <a:spcAft>
                <a:spcPct val="0"/>
              </a:spcAft>
              <a:defRPr sz="4400">
                <a:solidFill>
                  <a:srgbClr val="801431"/>
                </a:solidFill>
                <a:latin typeface="Arial" charset="0"/>
                <a:ea typeface="ＭＳ Ｐゴシック" charset="0"/>
              </a:defRPr>
            </a:lvl6pPr>
            <a:lvl7pPr marL="914400" algn="l" rtl="0" eaLnBrk="1" fontAlgn="base" hangingPunct="1">
              <a:spcBef>
                <a:spcPct val="0"/>
              </a:spcBef>
              <a:spcAft>
                <a:spcPct val="0"/>
              </a:spcAft>
              <a:defRPr sz="4400">
                <a:solidFill>
                  <a:srgbClr val="801431"/>
                </a:solidFill>
                <a:latin typeface="Arial" charset="0"/>
                <a:ea typeface="ＭＳ Ｐゴシック" charset="0"/>
              </a:defRPr>
            </a:lvl7pPr>
            <a:lvl8pPr marL="1371600" algn="l" rtl="0" eaLnBrk="1" fontAlgn="base" hangingPunct="1">
              <a:spcBef>
                <a:spcPct val="0"/>
              </a:spcBef>
              <a:spcAft>
                <a:spcPct val="0"/>
              </a:spcAft>
              <a:defRPr sz="4400">
                <a:solidFill>
                  <a:srgbClr val="801431"/>
                </a:solidFill>
                <a:latin typeface="Arial" charset="0"/>
                <a:ea typeface="ＭＳ Ｐゴシック" charset="0"/>
              </a:defRPr>
            </a:lvl8pPr>
            <a:lvl9pPr marL="1828800" algn="l" rtl="0" eaLnBrk="1" fontAlgn="base" hangingPunct="1">
              <a:spcBef>
                <a:spcPct val="0"/>
              </a:spcBef>
              <a:spcAft>
                <a:spcPct val="0"/>
              </a:spcAft>
              <a:defRPr sz="4400">
                <a:solidFill>
                  <a:srgbClr val="801431"/>
                </a:solidFill>
                <a:latin typeface="Arial" charset="0"/>
                <a:ea typeface="ＭＳ Ｐゴシック" charset="0"/>
              </a:defRPr>
            </a:lvl9pPr>
          </a:lstStyle>
          <a:p>
            <a:r>
              <a:rPr lang="en-AU" sz="4400" dirty="0"/>
              <a:t>OET scoring and results</a:t>
            </a:r>
            <a:br>
              <a:rPr lang="en-AU" sz="3200" b="1" dirty="0">
                <a:solidFill>
                  <a:schemeClr val="accent1">
                    <a:lumMod val="75000"/>
                  </a:schemeClr>
                </a:solidFill>
              </a:rPr>
            </a:br>
            <a:endParaRPr lang="en-US" sz="3200" kern="0" dirty="0"/>
          </a:p>
        </p:txBody>
      </p:sp>
    </p:spTree>
    <p:extLst>
      <p:ext uri="{BB962C8B-B14F-4D97-AF65-F5344CB8AC3E}">
        <p14:creationId xmlns:p14="http://schemas.microsoft.com/office/powerpoint/2010/main" val="85828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332656"/>
            <a:ext cx="6768752" cy="936625"/>
          </a:xfrm>
        </p:spPr>
        <p:txBody>
          <a:bodyPr/>
          <a:lstStyle/>
          <a:p>
            <a:r>
              <a:rPr lang="en-AU" sz="3500" dirty="0"/>
              <a:t>OET website success stories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3808" y="3253960"/>
            <a:ext cx="3305030" cy="1243176"/>
          </a:xfrm>
          <a:prstGeom prst="rect">
            <a:avLst/>
          </a:prstGeom>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3808" y="4497136"/>
            <a:ext cx="3305031" cy="1236120"/>
          </a:xfrm>
          <a:prstGeom prst="rect">
            <a:avLst/>
          </a:prstGeom>
          <a:ln>
            <a:noFill/>
          </a:ln>
          <a:effectLst/>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r="-186"/>
          <a:stretch/>
        </p:blipFill>
        <p:spPr>
          <a:xfrm>
            <a:off x="2843808" y="2067133"/>
            <a:ext cx="3305032" cy="1182380"/>
          </a:xfrm>
          <a:prstGeom prst="rect">
            <a:avLst/>
          </a:prstGeom>
          <a:ln>
            <a:noFill/>
          </a:ln>
          <a:effectLst/>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1812029" y="1781038"/>
            <a:ext cx="5776086" cy="4144573"/>
          </a:xfrm>
          <a:prstGeom prst="rect">
            <a:avLst/>
          </a:prstGeom>
        </p:spPr>
      </p:pic>
      <p:sp>
        <p:nvSpPr>
          <p:cNvPr id="9" name="Slide Number Placeholder 4"/>
          <p:cNvSpPr txBox="1">
            <a:spLocks/>
          </p:cNvSpPr>
          <p:nvPr/>
        </p:nvSpPr>
        <p:spPr>
          <a:xfrm>
            <a:off x="282352" y="6309320"/>
            <a:ext cx="2057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7CFCF8FF-20FA-4953-BDD6-BB715165B8E3}" type="slidenum">
              <a:rPr lang="en-AU" sz="1100" b="1" smtClean="0">
                <a:solidFill>
                  <a:srgbClr val="00B0F0"/>
                </a:solidFill>
              </a:rPr>
              <a:pPr/>
              <a:t>13</a:t>
            </a:fld>
            <a:endParaRPr lang="en-AU" sz="1100" b="1" dirty="0">
              <a:solidFill>
                <a:srgbClr val="00B0F0"/>
              </a:solidFill>
            </a:endParaRPr>
          </a:p>
        </p:txBody>
      </p:sp>
    </p:spTree>
    <p:extLst>
      <p:ext uri="{BB962C8B-B14F-4D97-AF65-F5344CB8AC3E}">
        <p14:creationId xmlns:p14="http://schemas.microsoft.com/office/powerpoint/2010/main" val="127710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2"/>
          <p:cNvSpPr txBox="1">
            <a:spLocks noChangeArrowheads="1"/>
          </p:cNvSpPr>
          <p:nvPr/>
        </p:nvSpPr>
        <p:spPr bwMode="auto">
          <a:xfrm>
            <a:off x="468833" y="2254799"/>
            <a:ext cx="5284781" cy="232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800">
                <a:solidFill>
                  <a:srgbClr val="0082BD"/>
                </a:solidFill>
                <a:latin typeface="+mj-lt"/>
                <a:ea typeface="+mj-ea"/>
                <a:cs typeface="+mj-cs"/>
              </a:defRPr>
            </a:lvl1pPr>
            <a:lvl2pPr algn="l" rtl="0" eaLnBrk="1" fontAlgn="base" hangingPunct="1">
              <a:spcBef>
                <a:spcPct val="0"/>
              </a:spcBef>
              <a:spcAft>
                <a:spcPct val="0"/>
              </a:spcAft>
              <a:defRPr sz="4400">
                <a:solidFill>
                  <a:srgbClr val="801431"/>
                </a:solidFill>
                <a:latin typeface="Arial" charset="0"/>
                <a:ea typeface="ＭＳ Ｐゴシック" charset="0"/>
              </a:defRPr>
            </a:lvl2pPr>
            <a:lvl3pPr algn="l" rtl="0" eaLnBrk="1" fontAlgn="base" hangingPunct="1">
              <a:spcBef>
                <a:spcPct val="0"/>
              </a:spcBef>
              <a:spcAft>
                <a:spcPct val="0"/>
              </a:spcAft>
              <a:defRPr sz="4400">
                <a:solidFill>
                  <a:srgbClr val="801431"/>
                </a:solidFill>
                <a:latin typeface="Arial" charset="0"/>
                <a:ea typeface="ＭＳ Ｐゴシック" charset="0"/>
              </a:defRPr>
            </a:lvl3pPr>
            <a:lvl4pPr algn="l" rtl="0" eaLnBrk="1" fontAlgn="base" hangingPunct="1">
              <a:spcBef>
                <a:spcPct val="0"/>
              </a:spcBef>
              <a:spcAft>
                <a:spcPct val="0"/>
              </a:spcAft>
              <a:defRPr sz="4400">
                <a:solidFill>
                  <a:srgbClr val="801431"/>
                </a:solidFill>
                <a:latin typeface="Arial" charset="0"/>
                <a:ea typeface="ＭＳ Ｐゴシック" charset="0"/>
              </a:defRPr>
            </a:lvl4pPr>
            <a:lvl5pPr algn="l" rtl="0" eaLnBrk="1" fontAlgn="base" hangingPunct="1">
              <a:spcBef>
                <a:spcPct val="0"/>
              </a:spcBef>
              <a:spcAft>
                <a:spcPct val="0"/>
              </a:spcAft>
              <a:defRPr sz="4400">
                <a:solidFill>
                  <a:srgbClr val="801431"/>
                </a:solidFill>
                <a:latin typeface="Arial" charset="0"/>
                <a:ea typeface="ＭＳ Ｐゴシック" charset="0"/>
              </a:defRPr>
            </a:lvl5pPr>
            <a:lvl6pPr marL="457200" algn="l" rtl="0" eaLnBrk="1" fontAlgn="base" hangingPunct="1">
              <a:spcBef>
                <a:spcPct val="0"/>
              </a:spcBef>
              <a:spcAft>
                <a:spcPct val="0"/>
              </a:spcAft>
              <a:defRPr sz="4400">
                <a:solidFill>
                  <a:srgbClr val="801431"/>
                </a:solidFill>
                <a:latin typeface="Arial" charset="0"/>
                <a:ea typeface="ＭＳ Ｐゴシック" charset="0"/>
              </a:defRPr>
            </a:lvl6pPr>
            <a:lvl7pPr marL="914400" algn="l" rtl="0" eaLnBrk="1" fontAlgn="base" hangingPunct="1">
              <a:spcBef>
                <a:spcPct val="0"/>
              </a:spcBef>
              <a:spcAft>
                <a:spcPct val="0"/>
              </a:spcAft>
              <a:defRPr sz="4400">
                <a:solidFill>
                  <a:srgbClr val="801431"/>
                </a:solidFill>
                <a:latin typeface="Arial" charset="0"/>
                <a:ea typeface="ＭＳ Ｐゴシック" charset="0"/>
              </a:defRPr>
            </a:lvl7pPr>
            <a:lvl8pPr marL="1371600" algn="l" rtl="0" eaLnBrk="1" fontAlgn="base" hangingPunct="1">
              <a:spcBef>
                <a:spcPct val="0"/>
              </a:spcBef>
              <a:spcAft>
                <a:spcPct val="0"/>
              </a:spcAft>
              <a:defRPr sz="4400">
                <a:solidFill>
                  <a:srgbClr val="801431"/>
                </a:solidFill>
                <a:latin typeface="Arial" charset="0"/>
                <a:ea typeface="ＭＳ Ｐゴシック" charset="0"/>
              </a:defRPr>
            </a:lvl8pPr>
            <a:lvl9pPr marL="1828800" algn="l" rtl="0" eaLnBrk="1" fontAlgn="base" hangingPunct="1">
              <a:spcBef>
                <a:spcPct val="0"/>
              </a:spcBef>
              <a:spcAft>
                <a:spcPct val="0"/>
              </a:spcAft>
              <a:defRPr sz="4400">
                <a:solidFill>
                  <a:srgbClr val="801431"/>
                </a:solidFill>
                <a:latin typeface="Arial" charset="0"/>
                <a:ea typeface="ＭＳ Ｐゴシック" charset="0"/>
              </a:defRPr>
            </a:lvl9pPr>
          </a:lstStyle>
          <a:p>
            <a:r>
              <a:rPr lang="en-US" sz="4400" kern="0" dirty="0">
                <a:solidFill>
                  <a:srgbClr val="0082BC"/>
                </a:solidFill>
              </a:rPr>
              <a:t>Thank you</a:t>
            </a:r>
          </a:p>
          <a:p>
            <a:br>
              <a:rPr lang="en-AU" sz="3200" b="1" dirty="0">
                <a:solidFill>
                  <a:srgbClr val="0082BC"/>
                </a:solidFill>
              </a:rPr>
            </a:br>
            <a:endParaRPr lang="en-US" sz="3200" kern="0" dirty="0">
              <a:solidFill>
                <a:srgbClr val="0082BC"/>
              </a:solidFill>
            </a:endParaRPr>
          </a:p>
        </p:txBody>
      </p:sp>
    </p:spTree>
    <p:extLst>
      <p:ext uri="{BB962C8B-B14F-4D97-AF65-F5344CB8AC3E}">
        <p14:creationId xmlns:p14="http://schemas.microsoft.com/office/powerpoint/2010/main" val="37633725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282352" y="6309320"/>
            <a:ext cx="2057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7CFCF8FF-20FA-4953-BDD6-BB715165B8E3}" type="slidenum">
              <a:rPr lang="en-AU" sz="1100" b="1" smtClean="0">
                <a:solidFill>
                  <a:srgbClr val="00B0F0"/>
                </a:solidFill>
              </a:rPr>
              <a:pPr/>
              <a:t>2</a:t>
            </a:fld>
            <a:endParaRPr lang="en-AU" sz="1100" b="1" dirty="0">
              <a:solidFill>
                <a:srgbClr val="00B0F0"/>
              </a:solidFill>
            </a:endParaRPr>
          </a:p>
        </p:txBody>
      </p:sp>
      <p:sp>
        <p:nvSpPr>
          <p:cNvPr id="3" name="TextBox 2"/>
          <p:cNvSpPr txBox="1"/>
          <p:nvPr/>
        </p:nvSpPr>
        <p:spPr>
          <a:xfrm>
            <a:off x="421001" y="1484784"/>
            <a:ext cx="8064896" cy="4493538"/>
          </a:xfrm>
          <a:prstGeom prst="rect">
            <a:avLst/>
          </a:prstGeom>
          <a:noFill/>
        </p:spPr>
        <p:txBody>
          <a:bodyPr wrap="square" rtlCol="0">
            <a:spAutoFit/>
          </a:bodyPr>
          <a:lstStyle/>
          <a:p>
            <a:pPr marL="457200" indent="-457200">
              <a:buFont typeface="Arial" charset="0"/>
              <a:buChar char="•"/>
            </a:pPr>
            <a:r>
              <a:rPr lang="en-AU" sz="2600" dirty="0"/>
              <a:t>OET assesses the English language skills of healthcare professionals seeking to register and practise in an English speaking environment.</a:t>
            </a:r>
          </a:p>
          <a:p>
            <a:pPr marL="457200" indent="-457200">
              <a:buFont typeface="Arial" charset="0"/>
              <a:buChar char="•"/>
            </a:pPr>
            <a:endParaRPr lang="en-AU" sz="2600" dirty="0"/>
          </a:p>
          <a:p>
            <a:pPr marL="457200" indent="-457200">
              <a:buFont typeface="Arial" charset="0"/>
              <a:buChar char="•"/>
            </a:pPr>
            <a:r>
              <a:rPr lang="en-AU" sz="2600" dirty="0"/>
              <a:t>OET replicates English language skills required for effective communication in a healthcare environment.</a:t>
            </a:r>
          </a:p>
          <a:p>
            <a:endParaRPr lang="en-AU" sz="2600" dirty="0"/>
          </a:p>
          <a:p>
            <a:pPr marL="457200" indent="-457200">
              <a:buFont typeface="Arial" charset="0"/>
              <a:buChar char="•"/>
            </a:pPr>
            <a:r>
              <a:rPr lang="en-AU" sz="2600" dirty="0"/>
              <a:t>It provides a valid and fair assessment of all four language skills: speaking, listening, reading and writing.</a:t>
            </a:r>
            <a:endParaRPr lang="en-US" sz="2600" dirty="0"/>
          </a:p>
        </p:txBody>
      </p:sp>
      <p:sp>
        <p:nvSpPr>
          <p:cNvPr id="7" name="Title 4"/>
          <p:cNvSpPr>
            <a:spLocks noGrp="1"/>
          </p:cNvSpPr>
          <p:nvPr>
            <p:ph type="title"/>
          </p:nvPr>
        </p:nvSpPr>
        <p:spPr>
          <a:xfrm>
            <a:off x="323528" y="332135"/>
            <a:ext cx="8259842" cy="936625"/>
          </a:xfrm>
        </p:spPr>
        <p:txBody>
          <a:bodyPr/>
          <a:lstStyle/>
          <a:p>
            <a:r>
              <a:rPr lang="en-AU" sz="3500" dirty="0"/>
              <a:t>Overview of OET</a:t>
            </a:r>
          </a:p>
        </p:txBody>
      </p:sp>
    </p:spTree>
    <p:extLst>
      <p:ext uri="{BB962C8B-B14F-4D97-AF65-F5344CB8AC3E}">
        <p14:creationId xmlns:p14="http://schemas.microsoft.com/office/powerpoint/2010/main" val="2056861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332135"/>
            <a:ext cx="8259842" cy="936625"/>
          </a:xfrm>
        </p:spPr>
        <p:txBody>
          <a:bodyPr/>
          <a:lstStyle/>
          <a:p>
            <a:r>
              <a:rPr lang="en-AU" sz="3500" dirty="0"/>
              <a:t>Design of OET</a:t>
            </a:r>
          </a:p>
        </p:txBody>
      </p:sp>
      <p:sp>
        <p:nvSpPr>
          <p:cNvPr id="6" name="Rectangle 5"/>
          <p:cNvSpPr/>
          <p:nvPr/>
        </p:nvSpPr>
        <p:spPr>
          <a:xfrm>
            <a:off x="323528" y="5867980"/>
            <a:ext cx="8424937" cy="369332"/>
          </a:xfrm>
          <a:prstGeom prst="rect">
            <a:avLst/>
          </a:prstGeom>
        </p:spPr>
        <p:txBody>
          <a:bodyPr wrap="square">
            <a:spAutoFit/>
          </a:bodyPr>
          <a:lstStyle/>
          <a:p>
            <a:r>
              <a:rPr lang="en-US" sz="900" b="1" i="1" dirty="0">
                <a:solidFill>
                  <a:schemeClr val="tx1">
                    <a:lumMod val="75000"/>
                    <a:lumOff val="25000"/>
                  </a:schemeClr>
                </a:solidFill>
              </a:rPr>
              <a:t>Source: </a:t>
            </a:r>
            <a:r>
              <a:rPr lang="en-AU" sz="900" i="1" dirty="0">
                <a:solidFill>
                  <a:schemeClr val="tx1">
                    <a:lumMod val="75000"/>
                    <a:lumOff val="25000"/>
                  </a:schemeClr>
                </a:solidFill>
              </a:rPr>
              <a:t>Elder, C, et al. (2013, August). Towards improved healthcare communication: Development and validation </a:t>
            </a:r>
            <a:br>
              <a:rPr lang="en-AU" sz="900" i="1" dirty="0">
                <a:solidFill>
                  <a:schemeClr val="tx1">
                    <a:lumMod val="75000"/>
                    <a:lumOff val="25000"/>
                  </a:schemeClr>
                </a:solidFill>
              </a:rPr>
            </a:br>
            <a:r>
              <a:rPr lang="en-AU" sz="900" i="1" dirty="0">
                <a:solidFill>
                  <a:schemeClr val="tx1">
                    <a:lumMod val="75000"/>
                    <a:lumOff val="25000"/>
                  </a:schemeClr>
                </a:solidFill>
              </a:rPr>
              <a:t>of language proficiency standards for non-native English speaking health professionals. ARC Linkage project.</a:t>
            </a:r>
          </a:p>
        </p:txBody>
      </p:sp>
      <p:sp>
        <p:nvSpPr>
          <p:cNvPr id="7" name="Content Placeholder 2"/>
          <p:cNvSpPr txBox="1">
            <a:spLocks/>
          </p:cNvSpPr>
          <p:nvPr/>
        </p:nvSpPr>
        <p:spPr bwMode="auto">
          <a:xfrm>
            <a:off x="323528" y="1598612"/>
            <a:ext cx="4464496" cy="327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r>
              <a:rPr lang="en-AU" sz="2600" kern="0" dirty="0"/>
              <a:t>OET was designed to replicate the critical tasks of the workplace setting and measure candidates’ abilities across the skills of listening, reading, writing and speaking, in simulated workplace contexts. (McNamara, 1996) </a:t>
            </a:r>
            <a:endParaRPr lang="en-AU" sz="2600" b="1" kern="0" dirty="0"/>
          </a:p>
        </p:txBody>
      </p:sp>
      <p:sp>
        <p:nvSpPr>
          <p:cNvPr id="10" name="Slide Number Placeholder 4"/>
          <p:cNvSpPr txBox="1">
            <a:spLocks/>
          </p:cNvSpPr>
          <p:nvPr/>
        </p:nvSpPr>
        <p:spPr>
          <a:xfrm>
            <a:off x="282352" y="6309320"/>
            <a:ext cx="2057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7CFCF8FF-20FA-4953-BDD6-BB715165B8E3}" type="slidenum">
              <a:rPr lang="en-AU" sz="1100" b="1" smtClean="0">
                <a:solidFill>
                  <a:srgbClr val="00B0F0"/>
                </a:solidFill>
              </a:rPr>
              <a:pPr/>
              <a:t>3</a:t>
            </a:fld>
            <a:endParaRPr lang="en-AU" sz="1100" b="1" dirty="0">
              <a:solidFill>
                <a:srgbClr val="00B0F0"/>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1598613"/>
            <a:ext cx="3795346" cy="3306551"/>
          </a:xfrm>
          <a:prstGeom prst="rect">
            <a:avLst/>
          </a:prstGeom>
        </p:spPr>
      </p:pic>
    </p:spTree>
    <p:extLst>
      <p:ext uri="{BB962C8B-B14F-4D97-AF65-F5344CB8AC3E}">
        <p14:creationId xmlns:p14="http://schemas.microsoft.com/office/powerpoint/2010/main" val="3284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occupationalenglishtest.org/resources/uploads/2015/05/icon-dietetic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6869" y="1136568"/>
            <a:ext cx="1607790" cy="14291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7708" y="544010"/>
            <a:ext cx="7886700" cy="508726"/>
          </a:xfrm>
        </p:spPr>
        <p:txBody>
          <a:bodyPr>
            <a:noAutofit/>
          </a:bodyPr>
          <a:lstStyle/>
          <a:p>
            <a:r>
              <a:rPr lang="en-AU" sz="3500" dirty="0">
                <a:solidFill>
                  <a:srgbClr val="0083BE"/>
                </a:solidFill>
              </a:rPr>
              <a:t>Who takes OET?</a:t>
            </a:r>
          </a:p>
        </p:txBody>
      </p:sp>
      <p:pic>
        <p:nvPicPr>
          <p:cNvPr id="1026" name="Picture 2" descr="https://www.occupationalenglishtest.org/resources/uploads/2015/05/icon-dentistr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987" y="1117330"/>
            <a:ext cx="1684618" cy="1497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ccupationalenglishtest.org/resources/uploads/2015/05/icon-medicine.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47977" y="1052736"/>
            <a:ext cx="1770941" cy="15741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occupationalenglishtest.org/resources/uploads/2015/05/icon-nursi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2839" y="1117330"/>
            <a:ext cx="1628397" cy="14474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occupationalenglishtest.org/resources/uploads/2015/05/icon-occupational-theraphy.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1060" y="2773661"/>
            <a:ext cx="1668692" cy="14832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occupationalenglishtest.org/resources/uploads/2015/05/icon-optometry.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699792" y="2750058"/>
            <a:ext cx="1721944" cy="15306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occupationalenglishtest.org/resources/uploads/2015/05/icon-pharmarcy.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87227" y="2708920"/>
            <a:ext cx="1692441" cy="150439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www.occupationalenglishtest.org/resources/uploads/2015/05/icon-physiotheraphy.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79112" y="2708920"/>
            <a:ext cx="1635851" cy="145409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occupationalenglishtest.org/resources/uploads/2015/05/icon-radiography.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735796" y="4653136"/>
            <a:ext cx="1649936" cy="146661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www.occupationalenglishtest.org/resources/uploads/2015/05/icon-speech-pathology.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787227" y="4509120"/>
            <a:ext cx="1692441" cy="150439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www.occupationalenglishtest.org/resources/uploads/2015/05/icon-verterinary-science.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69233" y="4477628"/>
            <a:ext cx="1655608" cy="1471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9914" y="2441892"/>
            <a:ext cx="910765" cy="300082"/>
          </a:xfrm>
          <a:prstGeom prst="rect">
            <a:avLst/>
          </a:prstGeom>
          <a:noFill/>
        </p:spPr>
        <p:txBody>
          <a:bodyPr wrap="square" rtlCol="0">
            <a:spAutoFit/>
          </a:bodyPr>
          <a:lstStyle/>
          <a:p>
            <a:pPr algn="ctr"/>
            <a:r>
              <a:rPr lang="en-AU" sz="1350" dirty="0">
                <a:solidFill>
                  <a:schemeClr val="tx1">
                    <a:lumMod val="75000"/>
                    <a:lumOff val="25000"/>
                  </a:schemeClr>
                </a:solidFill>
              </a:rPr>
              <a:t>Dentists</a:t>
            </a:r>
          </a:p>
        </p:txBody>
      </p:sp>
      <p:sp>
        <p:nvSpPr>
          <p:cNvPr id="16" name="TextBox 15"/>
          <p:cNvSpPr txBox="1"/>
          <p:nvPr/>
        </p:nvSpPr>
        <p:spPr>
          <a:xfrm>
            <a:off x="7173679" y="5911037"/>
            <a:ext cx="846716" cy="300082"/>
          </a:xfrm>
          <a:prstGeom prst="rect">
            <a:avLst/>
          </a:prstGeom>
          <a:noFill/>
        </p:spPr>
        <p:txBody>
          <a:bodyPr wrap="square" rtlCol="0">
            <a:spAutoFit/>
          </a:bodyPr>
          <a:lstStyle/>
          <a:p>
            <a:pPr algn="ctr"/>
            <a:r>
              <a:rPr lang="en-AU" sz="1350" dirty="0">
                <a:solidFill>
                  <a:schemeClr val="tx1">
                    <a:lumMod val="75000"/>
                    <a:lumOff val="25000"/>
                  </a:schemeClr>
                </a:solidFill>
              </a:rPr>
              <a:t>Vets</a:t>
            </a:r>
          </a:p>
        </p:txBody>
      </p:sp>
      <p:sp>
        <p:nvSpPr>
          <p:cNvPr id="17" name="TextBox 16"/>
          <p:cNvSpPr txBox="1"/>
          <p:nvPr/>
        </p:nvSpPr>
        <p:spPr>
          <a:xfrm>
            <a:off x="4572000" y="5918896"/>
            <a:ext cx="2122895" cy="300082"/>
          </a:xfrm>
          <a:prstGeom prst="rect">
            <a:avLst/>
          </a:prstGeom>
          <a:noFill/>
        </p:spPr>
        <p:txBody>
          <a:bodyPr wrap="square" rtlCol="0">
            <a:spAutoFit/>
          </a:bodyPr>
          <a:lstStyle/>
          <a:p>
            <a:pPr algn="ctr"/>
            <a:r>
              <a:rPr lang="en-AU" sz="1350" dirty="0">
                <a:solidFill>
                  <a:schemeClr val="tx1">
                    <a:lumMod val="75000"/>
                    <a:lumOff val="25000"/>
                  </a:schemeClr>
                </a:solidFill>
              </a:rPr>
              <a:t>Speech Pathologists</a:t>
            </a:r>
          </a:p>
        </p:txBody>
      </p:sp>
      <p:sp>
        <p:nvSpPr>
          <p:cNvPr id="18" name="TextBox 17"/>
          <p:cNvSpPr txBox="1"/>
          <p:nvPr/>
        </p:nvSpPr>
        <p:spPr>
          <a:xfrm>
            <a:off x="2905773" y="2413474"/>
            <a:ext cx="1309982" cy="300082"/>
          </a:xfrm>
          <a:prstGeom prst="rect">
            <a:avLst/>
          </a:prstGeom>
          <a:noFill/>
        </p:spPr>
        <p:txBody>
          <a:bodyPr wrap="square" rtlCol="0">
            <a:spAutoFit/>
          </a:bodyPr>
          <a:lstStyle/>
          <a:p>
            <a:pPr algn="ctr"/>
            <a:r>
              <a:rPr lang="en-AU" sz="1350" dirty="0">
                <a:solidFill>
                  <a:schemeClr val="tx1">
                    <a:lumMod val="75000"/>
                    <a:lumOff val="25000"/>
                  </a:schemeClr>
                </a:solidFill>
              </a:rPr>
              <a:t>Dieticians</a:t>
            </a:r>
          </a:p>
        </p:txBody>
      </p:sp>
      <p:sp>
        <p:nvSpPr>
          <p:cNvPr id="19" name="TextBox 18"/>
          <p:cNvSpPr txBox="1"/>
          <p:nvPr/>
        </p:nvSpPr>
        <p:spPr>
          <a:xfrm>
            <a:off x="5210089" y="2417395"/>
            <a:ext cx="846716" cy="300082"/>
          </a:xfrm>
          <a:prstGeom prst="rect">
            <a:avLst/>
          </a:prstGeom>
          <a:noFill/>
        </p:spPr>
        <p:txBody>
          <a:bodyPr wrap="square" rtlCol="0">
            <a:spAutoFit/>
          </a:bodyPr>
          <a:lstStyle/>
          <a:p>
            <a:pPr algn="ctr"/>
            <a:r>
              <a:rPr lang="en-AU" sz="1350" dirty="0">
                <a:solidFill>
                  <a:schemeClr val="tx1">
                    <a:lumMod val="75000"/>
                    <a:lumOff val="25000"/>
                  </a:schemeClr>
                </a:solidFill>
              </a:rPr>
              <a:t>Doctors</a:t>
            </a:r>
          </a:p>
        </p:txBody>
      </p:sp>
      <p:sp>
        <p:nvSpPr>
          <p:cNvPr id="20" name="TextBox 19"/>
          <p:cNvSpPr txBox="1"/>
          <p:nvPr/>
        </p:nvSpPr>
        <p:spPr>
          <a:xfrm>
            <a:off x="2795896" y="5937230"/>
            <a:ext cx="1529736" cy="300082"/>
          </a:xfrm>
          <a:prstGeom prst="rect">
            <a:avLst/>
          </a:prstGeom>
          <a:noFill/>
        </p:spPr>
        <p:txBody>
          <a:bodyPr wrap="square" rtlCol="0">
            <a:spAutoFit/>
          </a:bodyPr>
          <a:lstStyle/>
          <a:p>
            <a:pPr algn="ctr"/>
            <a:r>
              <a:rPr lang="en-AU" sz="1350" dirty="0">
                <a:solidFill>
                  <a:schemeClr val="tx1">
                    <a:lumMod val="75000"/>
                    <a:lumOff val="25000"/>
                  </a:schemeClr>
                </a:solidFill>
              </a:rPr>
              <a:t>Radiographers</a:t>
            </a:r>
          </a:p>
        </p:txBody>
      </p:sp>
      <p:sp>
        <p:nvSpPr>
          <p:cNvPr id="21" name="TextBox 20"/>
          <p:cNvSpPr txBox="1"/>
          <p:nvPr/>
        </p:nvSpPr>
        <p:spPr>
          <a:xfrm>
            <a:off x="889608" y="5921871"/>
            <a:ext cx="1251376" cy="300082"/>
          </a:xfrm>
          <a:prstGeom prst="rect">
            <a:avLst/>
          </a:prstGeom>
          <a:noFill/>
        </p:spPr>
        <p:txBody>
          <a:bodyPr wrap="square" rtlCol="0">
            <a:spAutoFit/>
          </a:bodyPr>
          <a:lstStyle/>
          <a:p>
            <a:pPr algn="ctr"/>
            <a:r>
              <a:rPr lang="en-AU" sz="1350" dirty="0">
                <a:solidFill>
                  <a:schemeClr val="tx1">
                    <a:lumMod val="75000"/>
                    <a:lumOff val="25000"/>
                  </a:schemeClr>
                </a:solidFill>
              </a:rPr>
              <a:t>Podiatrists</a:t>
            </a:r>
          </a:p>
        </p:txBody>
      </p:sp>
      <p:sp>
        <p:nvSpPr>
          <p:cNvPr id="22" name="TextBox 21"/>
          <p:cNvSpPr txBox="1"/>
          <p:nvPr/>
        </p:nvSpPr>
        <p:spPr>
          <a:xfrm>
            <a:off x="6743478" y="4088124"/>
            <a:ext cx="1707119" cy="300082"/>
          </a:xfrm>
          <a:prstGeom prst="rect">
            <a:avLst/>
          </a:prstGeom>
          <a:noFill/>
        </p:spPr>
        <p:txBody>
          <a:bodyPr wrap="square" rtlCol="0">
            <a:spAutoFit/>
          </a:bodyPr>
          <a:lstStyle/>
          <a:p>
            <a:pPr algn="ctr"/>
            <a:r>
              <a:rPr lang="en-AU" sz="1350" dirty="0">
                <a:solidFill>
                  <a:schemeClr val="tx1">
                    <a:lumMod val="75000"/>
                    <a:lumOff val="25000"/>
                  </a:schemeClr>
                </a:solidFill>
              </a:rPr>
              <a:t>Physiotherapists</a:t>
            </a:r>
          </a:p>
        </p:txBody>
      </p:sp>
      <p:sp>
        <p:nvSpPr>
          <p:cNvPr id="23" name="TextBox 22"/>
          <p:cNvSpPr txBox="1"/>
          <p:nvPr/>
        </p:nvSpPr>
        <p:spPr>
          <a:xfrm>
            <a:off x="4940687" y="4098260"/>
            <a:ext cx="1385521" cy="300082"/>
          </a:xfrm>
          <a:prstGeom prst="rect">
            <a:avLst/>
          </a:prstGeom>
          <a:noFill/>
        </p:spPr>
        <p:txBody>
          <a:bodyPr wrap="square" rtlCol="0">
            <a:spAutoFit/>
          </a:bodyPr>
          <a:lstStyle/>
          <a:p>
            <a:pPr algn="ctr"/>
            <a:r>
              <a:rPr lang="en-AU" sz="1350" dirty="0">
                <a:solidFill>
                  <a:schemeClr val="tx1">
                    <a:lumMod val="75000"/>
                    <a:lumOff val="25000"/>
                  </a:schemeClr>
                </a:solidFill>
              </a:rPr>
              <a:t>Pharmacists</a:t>
            </a:r>
          </a:p>
        </p:txBody>
      </p:sp>
      <p:sp>
        <p:nvSpPr>
          <p:cNvPr id="24" name="TextBox 23"/>
          <p:cNvSpPr txBox="1"/>
          <p:nvPr/>
        </p:nvSpPr>
        <p:spPr>
          <a:xfrm>
            <a:off x="3060240" y="4131003"/>
            <a:ext cx="1001048" cy="300082"/>
          </a:xfrm>
          <a:prstGeom prst="rect">
            <a:avLst/>
          </a:prstGeom>
          <a:noFill/>
        </p:spPr>
        <p:txBody>
          <a:bodyPr wrap="square" rtlCol="0">
            <a:spAutoFit/>
          </a:bodyPr>
          <a:lstStyle/>
          <a:p>
            <a:pPr algn="ctr"/>
            <a:r>
              <a:rPr lang="en-AU" sz="1350" dirty="0">
                <a:solidFill>
                  <a:schemeClr val="tx1">
                    <a:lumMod val="75000"/>
                    <a:lumOff val="25000"/>
                  </a:schemeClr>
                </a:solidFill>
              </a:rPr>
              <a:t>Opticians</a:t>
            </a:r>
          </a:p>
        </p:txBody>
      </p:sp>
      <p:sp>
        <p:nvSpPr>
          <p:cNvPr id="25" name="TextBox 24"/>
          <p:cNvSpPr txBox="1"/>
          <p:nvPr/>
        </p:nvSpPr>
        <p:spPr>
          <a:xfrm>
            <a:off x="539552" y="4173156"/>
            <a:ext cx="1951489" cy="507831"/>
          </a:xfrm>
          <a:prstGeom prst="rect">
            <a:avLst/>
          </a:prstGeom>
          <a:noFill/>
        </p:spPr>
        <p:txBody>
          <a:bodyPr wrap="square" rtlCol="0">
            <a:spAutoFit/>
          </a:bodyPr>
          <a:lstStyle/>
          <a:p>
            <a:pPr algn="ctr"/>
            <a:r>
              <a:rPr lang="en-AU" sz="1350" dirty="0">
                <a:solidFill>
                  <a:schemeClr val="tx1">
                    <a:lumMod val="75000"/>
                    <a:lumOff val="25000"/>
                  </a:schemeClr>
                </a:solidFill>
              </a:rPr>
              <a:t>Occupational Therapists</a:t>
            </a:r>
          </a:p>
        </p:txBody>
      </p:sp>
      <p:sp>
        <p:nvSpPr>
          <p:cNvPr id="26" name="TextBox 25"/>
          <p:cNvSpPr txBox="1"/>
          <p:nvPr/>
        </p:nvSpPr>
        <p:spPr>
          <a:xfrm>
            <a:off x="7173679" y="2421195"/>
            <a:ext cx="846716" cy="300082"/>
          </a:xfrm>
          <a:prstGeom prst="rect">
            <a:avLst/>
          </a:prstGeom>
          <a:noFill/>
        </p:spPr>
        <p:txBody>
          <a:bodyPr wrap="square" rtlCol="0">
            <a:spAutoFit/>
          </a:bodyPr>
          <a:lstStyle/>
          <a:p>
            <a:pPr algn="ctr"/>
            <a:r>
              <a:rPr lang="en-AU" sz="1350" dirty="0">
                <a:solidFill>
                  <a:schemeClr val="tx1">
                    <a:lumMod val="75000"/>
                    <a:lumOff val="25000"/>
                  </a:schemeClr>
                </a:solidFill>
              </a:rPr>
              <a:t>Nurses</a:t>
            </a:r>
          </a:p>
        </p:txBody>
      </p:sp>
      <p:pic>
        <p:nvPicPr>
          <p:cNvPr id="32" name="Picture 18" descr="https://www.occupationalenglishtest.org/resources/uploads/2015/05/icon-podiatry.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95707" y="4626467"/>
            <a:ext cx="1639178" cy="1457048"/>
          </a:xfrm>
          <a:prstGeom prst="rect">
            <a:avLst/>
          </a:prstGeom>
          <a:noFill/>
          <a:extLst>
            <a:ext uri="{909E8E84-426E-40DD-AFC4-6F175D3DCCD1}">
              <a14:hiddenFill xmlns:a14="http://schemas.microsoft.com/office/drawing/2010/main">
                <a:solidFill>
                  <a:srgbClr val="FFFFFF"/>
                </a:solidFill>
              </a14:hiddenFill>
            </a:ext>
          </a:extLst>
        </p:spPr>
      </p:pic>
      <p:sp>
        <p:nvSpPr>
          <p:cNvPr id="28" name="Slide Number Placeholder 4"/>
          <p:cNvSpPr txBox="1">
            <a:spLocks/>
          </p:cNvSpPr>
          <p:nvPr/>
        </p:nvSpPr>
        <p:spPr>
          <a:xfrm>
            <a:off x="282352" y="6309320"/>
            <a:ext cx="2057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7CFCF8FF-20FA-4953-BDD6-BB715165B8E3}" type="slidenum">
              <a:rPr lang="en-AU" sz="1100" b="1" smtClean="0">
                <a:solidFill>
                  <a:srgbClr val="00B0F0"/>
                </a:solidFill>
              </a:rPr>
              <a:pPr/>
              <a:t>4</a:t>
            </a:fld>
            <a:endParaRPr lang="en-AU" sz="1100" b="1" dirty="0">
              <a:solidFill>
                <a:srgbClr val="00B0F0"/>
              </a:solidFill>
            </a:endParaRPr>
          </a:p>
        </p:txBody>
      </p:sp>
    </p:spTree>
    <p:extLst>
      <p:ext uri="{BB962C8B-B14F-4D97-AF65-F5344CB8AC3E}">
        <p14:creationId xmlns:p14="http://schemas.microsoft.com/office/powerpoint/2010/main" val="278871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a:graphicFrameLocks/>
          </p:cNvGraphicFramePr>
          <p:nvPr>
            <p:extLst>
              <p:ext uri="{D42A27DB-BD31-4B8C-83A1-F6EECF244321}">
                <p14:modId xmlns:p14="http://schemas.microsoft.com/office/powerpoint/2010/main" val="3910575079"/>
              </p:ext>
            </p:extLst>
          </p:nvPr>
        </p:nvGraphicFramePr>
        <p:xfrm>
          <a:off x="467544" y="1700808"/>
          <a:ext cx="8280920"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23528" y="332135"/>
            <a:ext cx="5976664" cy="936625"/>
          </a:xfrm>
        </p:spPr>
        <p:txBody>
          <a:bodyPr/>
          <a:lstStyle/>
          <a:p>
            <a:r>
              <a:rPr lang="en-AU" sz="3500" dirty="0"/>
              <a:t>Top 5 professions</a:t>
            </a:r>
          </a:p>
        </p:txBody>
      </p:sp>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552" y="908720"/>
            <a:ext cx="1835696" cy="163173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51720" y="3309056"/>
            <a:ext cx="1944216" cy="172819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02479" y="4005065"/>
            <a:ext cx="1714500" cy="15240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23521" y="4005065"/>
            <a:ext cx="1714500" cy="1524000"/>
          </a:xfrm>
          <a:prstGeom prst="rect">
            <a:avLst/>
          </a:prstGeom>
        </p:spPr>
      </p:pic>
      <p:sp>
        <p:nvSpPr>
          <p:cNvPr id="24" name="Rectangle 23"/>
          <p:cNvSpPr/>
          <p:nvPr/>
        </p:nvSpPr>
        <p:spPr>
          <a:xfrm>
            <a:off x="971600" y="5733256"/>
            <a:ext cx="979755" cy="369332"/>
          </a:xfrm>
          <a:prstGeom prst="rect">
            <a:avLst/>
          </a:prstGeom>
        </p:spPr>
        <p:txBody>
          <a:bodyPr wrap="none">
            <a:spAutoFit/>
          </a:bodyPr>
          <a:lstStyle/>
          <a:p>
            <a:r>
              <a:rPr lang="en-US" dirty="0">
                <a:solidFill>
                  <a:schemeClr val="tx1">
                    <a:lumMod val="75000"/>
                    <a:lumOff val="25000"/>
                  </a:schemeClr>
                </a:solidFill>
              </a:rPr>
              <a:t>Nursing</a:t>
            </a:r>
          </a:p>
        </p:txBody>
      </p:sp>
      <p:sp>
        <p:nvSpPr>
          <p:cNvPr id="25" name="Rectangle 24"/>
          <p:cNvSpPr/>
          <p:nvPr/>
        </p:nvSpPr>
        <p:spPr>
          <a:xfrm>
            <a:off x="2411760" y="5733256"/>
            <a:ext cx="1107996" cy="369332"/>
          </a:xfrm>
          <a:prstGeom prst="rect">
            <a:avLst/>
          </a:prstGeom>
        </p:spPr>
        <p:txBody>
          <a:bodyPr wrap="none">
            <a:spAutoFit/>
          </a:bodyPr>
          <a:lstStyle/>
          <a:p>
            <a:r>
              <a:rPr lang="en-US" dirty="0">
                <a:solidFill>
                  <a:schemeClr val="tx1">
                    <a:lumMod val="75000"/>
                    <a:lumOff val="25000"/>
                  </a:schemeClr>
                </a:solidFill>
              </a:rPr>
              <a:t>Medicine</a:t>
            </a:r>
          </a:p>
        </p:txBody>
      </p:sp>
      <p:sp>
        <p:nvSpPr>
          <p:cNvPr id="26" name="Rectangle 25"/>
          <p:cNvSpPr/>
          <p:nvPr/>
        </p:nvSpPr>
        <p:spPr>
          <a:xfrm>
            <a:off x="4112043" y="5733256"/>
            <a:ext cx="1095172" cy="369332"/>
          </a:xfrm>
          <a:prstGeom prst="rect">
            <a:avLst/>
          </a:prstGeom>
        </p:spPr>
        <p:txBody>
          <a:bodyPr wrap="none">
            <a:spAutoFit/>
          </a:bodyPr>
          <a:lstStyle/>
          <a:p>
            <a:r>
              <a:rPr lang="en-US" dirty="0">
                <a:solidFill>
                  <a:schemeClr val="tx1">
                    <a:lumMod val="75000"/>
                    <a:lumOff val="25000"/>
                  </a:schemeClr>
                </a:solidFill>
              </a:rPr>
              <a:t>Dentistry</a:t>
            </a:r>
          </a:p>
        </p:txBody>
      </p:sp>
      <p:sp>
        <p:nvSpPr>
          <p:cNvPr id="27" name="Rectangle 26"/>
          <p:cNvSpPr/>
          <p:nvPr/>
        </p:nvSpPr>
        <p:spPr>
          <a:xfrm>
            <a:off x="5568896" y="5733256"/>
            <a:ext cx="1223412" cy="369332"/>
          </a:xfrm>
          <a:prstGeom prst="rect">
            <a:avLst/>
          </a:prstGeom>
        </p:spPr>
        <p:txBody>
          <a:bodyPr wrap="none">
            <a:spAutoFit/>
          </a:bodyPr>
          <a:lstStyle/>
          <a:p>
            <a:r>
              <a:rPr lang="en-US" dirty="0">
                <a:solidFill>
                  <a:schemeClr val="tx1">
                    <a:lumMod val="75000"/>
                    <a:lumOff val="25000"/>
                  </a:schemeClr>
                </a:solidFill>
              </a:rPr>
              <a:t>Pharmacy</a:t>
            </a:r>
          </a:p>
        </p:txBody>
      </p:sp>
      <p:sp>
        <p:nvSpPr>
          <p:cNvPr id="28" name="Rectangle 27"/>
          <p:cNvSpPr/>
          <p:nvPr/>
        </p:nvSpPr>
        <p:spPr>
          <a:xfrm>
            <a:off x="7020272" y="5733256"/>
            <a:ext cx="1646605" cy="369332"/>
          </a:xfrm>
          <a:prstGeom prst="rect">
            <a:avLst/>
          </a:prstGeom>
        </p:spPr>
        <p:txBody>
          <a:bodyPr wrap="none">
            <a:spAutoFit/>
          </a:bodyPr>
          <a:lstStyle/>
          <a:p>
            <a:r>
              <a:rPr lang="en-US" dirty="0">
                <a:solidFill>
                  <a:schemeClr val="tx1">
                    <a:lumMod val="75000"/>
                    <a:lumOff val="25000"/>
                  </a:schemeClr>
                </a:solidFill>
              </a:rPr>
              <a:t>Physiotherapy</a:t>
            </a:r>
          </a:p>
        </p:txBody>
      </p:sp>
      <p:sp>
        <p:nvSpPr>
          <p:cNvPr id="29" name="Slide Number Placeholder 4"/>
          <p:cNvSpPr txBox="1">
            <a:spLocks/>
          </p:cNvSpPr>
          <p:nvPr/>
        </p:nvSpPr>
        <p:spPr>
          <a:xfrm>
            <a:off x="282352" y="6309320"/>
            <a:ext cx="2057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7CFCF8FF-20FA-4953-BDD6-BB715165B8E3}" type="slidenum">
              <a:rPr lang="en-AU" sz="1100" b="1" smtClean="0">
                <a:solidFill>
                  <a:srgbClr val="00B0F0"/>
                </a:solidFill>
              </a:rPr>
              <a:pPr/>
              <a:t>5</a:t>
            </a:fld>
            <a:endParaRPr lang="en-AU" sz="1100" b="1" dirty="0">
              <a:solidFill>
                <a:srgbClr val="00B0F0"/>
              </a:solidFill>
            </a:endParaRPr>
          </a:p>
        </p:txBody>
      </p:sp>
      <p:sp>
        <p:nvSpPr>
          <p:cNvPr id="30" name="Up Arrow 29"/>
          <p:cNvSpPr/>
          <p:nvPr/>
        </p:nvSpPr>
        <p:spPr bwMode="auto">
          <a:xfrm>
            <a:off x="971600" y="2348880"/>
            <a:ext cx="993933" cy="3373611"/>
          </a:xfrm>
          <a:prstGeom prst="upArrow">
            <a:avLst/>
          </a:prstGeom>
          <a:solidFill>
            <a:srgbClr val="0082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a:ln>
                <a:noFill/>
              </a:ln>
              <a:solidFill>
                <a:srgbClr val="000000"/>
              </a:solidFill>
              <a:effectLst/>
              <a:latin typeface="Arial" charset="0"/>
              <a:ea typeface="ＭＳ Ｐゴシック" charset="0"/>
            </a:endParaRPr>
          </a:p>
        </p:txBody>
      </p:sp>
      <p:sp>
        <p:nvSpPr>
          <p:cNvPr id="37" name="Right Triangle 36"/>
          <p:cNvSpPr/>
          <p:nvPr/>
        </p:nvSpPr>
        <p:spPr bwMode="auto">
          <a:xfrm rot="8100000">
            <a:off x="4515002" y="5575807"/>
            <a:ext cx="289453" cy="289453"/>
          </a:xfrm>
          <a:prstGeom prst="r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a:ln>
                <a:noFill/>
              </a:ln>
              <a:solidFill>
                <a:srgbClr val="000000"/>
              </a:solidFill>
              <a:effectLst/>
              <a:latin typeface="Arial" charset="0"/>
              <a:ea typeface="ＭＳ Ｐゴシック" charset="0"/>
            </a:endParaRPr>
          </a:p>
        </p:txBody>
      </p:sp>
      <p:sp>
        <p:nvSpPr>
          <p:cNvPr id="38" name="Right Triangle 37"/>
          <p:cNvSpPr/>
          <p:nvPr/>
        </p:nvSpPr>
        <p:spPr bwMode="auto">
          <a:xfrm rot="8100000">
            <a:off x="6035876" y="5575807"/>
            <a:ext cx="289453" cy="289453"/>
          </a:xfrm>
          <a:prstGeom prst="r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a:ln>
                <a:noFill/>
              </a:ln>
              <a:solidFill>
                <a:srgbClr val="000000"/>
              </a:solidFill>
              <a:effectLst/>
              <a:latin typeface="Arial" charset="0"/>
              <a:ea typeface="ＭＳ Ｐゴシック" charset="0"/>
            </a:endParaRPr>
          </a:p>
        </p:txBody>
      </p:sp>
      <p:sp>
        <p:nvSpPr>
          <p:cNvPr id="40" name="Right Triangle 39"/>
          <p:cNvSpPr/>
          <p:nvPr/>
        </p:nvSpPr>
        <p:spPr bwMode="auto">
          <a:xfrm rot="8100000">
            <a:off x="7749764" y="5628099"/>
            <a:ext cx="187619" cy="187619"/>
          </a:xfrm>
          <a:prstGeom prst="r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1" i="0" u="none" strike="noStrike" cap="none" normalizeH="0" baseline="0">
              <a:ln>
                <a:noFill/>
              </a:ln>
              <a:solidFill>
                <a:srgbClr val="000000"/>
              </a:solidFill>
              <a:effectLst/>
              <a:latin typeface="Arial" charset="0"/>
              <a:ea typeface="ＭＳ Ｐゴシック" charset="0"/>
            </a:endParaRPr>
          </a:p>
        </p:txBody>
      </p:sp>
      <p:sp>
        <p:nvSpPr>
          <p:cNvPr id="41" name="Up Arrow 40"/>
          <p:cNvSpPr/>
          <p:nvPr/>
        </p:nvSpPr>
        <p:spPr bwMode="auto">
          <a:xfrm>
            <a:off x="2645855" y="5157192"/>
            <a:ext cx="755946" cy="551992"/>
          </a:xfrm>
          <a:prstGeom prst="upArrow">
            <a:avLst/>
          </a:prstGeom>
          <a:solidFill>
            <a:srgbClr val="0082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27778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846"/>
            <a:ext cx="9144000" cy="6858000"/>
          </a:xfrm>
          <a:prstGeom prst="rect">
            <a:avLst/>
          </a:prstGeom>
        </p:spPr>
      </p:pic>
      <p:sp>
        <p:nvSpPr>
          <p:cNvPr id="5" name="Rectangle 2"/>
          <p:cNvSpPr txBox="1">
            <a:spLocks noChangeArrowheads="1"/>
          </p:cNvSpPr>
          <p:nvPr/>
        </p:nvSpPr>
        <p:spPr bwMode="auto">
          <a:xfrm>
            <a:off x="468833" y="2276872"/>
            <a:ext cx="4823247" cy="232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800">
                <a:solidFill>
                  <a:srgbClr val="0082BD"/>
                </a:solidFill>
                <a:latin typeface="+mj-lt"/>
                <a:ea typeface="+mj-ea"/>
                <a:cs typeface="+mj-cs"/>
              </a:defRPr>
            </a:lvl1pPr>
            <a:lvl2pPr algn="l" rtl="0" eaLnBrk="1" fontAlgn="base" hangingPunct="1">
              <a:spcBef>
                <a:spcPct val="0"/>
              </a:spcBef>
              <a:spcAft>
                <a:spcPct val="0"/>
              </a:spcAft>
              <a:defRPr sz="4400">
                <a:solidFill>
                  <a:srgbClr val="801431"/>
                </a:solidFill>
                <a:latin typeface="Arial" charset="0"/>
                <a:ea typeface="ＭＳ Ｐゴシック" charset="0"/>
              </a:defRPr>
            </a:lvl2pPr>
            <a:lvl3pPr algn="l" rtl="0" eaLnBrk="1" fontAlgn="base" hangingPunct="1">
              <a:spcBef>
                <a:spcPct val="0"/>
              </a:spcBef>
              <a:spcAft>
                <a:spcPct val="0"/>
              </a:spcAft>
              <a:defRPr sz="4400">
                <a:solidFill>
                  <a:srgbClr val="801431"/>
                </a:solidFill>
                <a:latin typeface="Arial" charset="0"/>
                <a:ea typeface="ＭＳ Ｐゴシック" charset="0"/>
              </a:defRPr>
            </a:lvl3pPr>
            <a:lvl4pPr algn="l" rtl="0" eaLnBrk="1" fontAlgn="base" hangingPunct="1">
              <a:spcBef>
                <a:spcPct val="0"/>
              </a:spcBef>
              <a:spcAft>
                <a:spcPct val="0"/>
              </a:spcAft>
              <a:defRPr sz="4400">
                <a:solidFill>
                  <a:srgbClr val="801431"/>
                </a:solidFill>
                <a:latin typeface="Arial" charset="0"/>
                <a:ea typeface="ＭＳ Ｐゴシック" charset="0"/>
              </a:defRPr>
            </a:lvl4pPr>
            <a:lvl5pPr algn="l" rtl="0" eaLnBrk="1" fontAlgn="base" hangingPunct="1">
              <a:spcBef>
                <a:spcPct val="0"/>
              </a:spcBef>
              <a:spcAft>
                <a:spcPct val="0"/>
              </a:spcAft>
              <a:defRPr sz="4400">
                <a:solidFill>
                  <a:srgbClr val="801431"/>
                </a:solidFill>
                <a:latin typeface="Arial" charset="0"/>
                <a:ea typeface="ＭＳ Ｐゴシック" charset="0"/>
              </a:defRPr>
            </a:lvl5pPr>
            <a:lvl6pPr marL="457200" algn="l" rtl="0" eaLnBrk="1" fontAlgn="base" hangingPunct="1">
              <a:spcBef>
                <a:spcPct val="0"/>
              </a:spcBef>
              <a:spcAft>
                <a:spcPct val="0"/>
              </a:spcAft>
              <a:defRPr sz="4400">
                <a:solidFill>
                  <a:srgbClr val="801431"/>
                </a:solidFill>
                <a:latin typeface="Arial" charset="0"/>
                <a:ea typeface="ＭＳ Ｐゴシック" charset="0"/>
              </a:defRPr>
            </a:lvl6pPr>
            <a:lvl7pPr marL="914400" algn="l" rtl="0" eaLnBrk="1" fontAlgn="base" hangingPunct="1">
              <a:spcBef>
                <a:spcPct val="0"/>
              </a:spcBef>
              <a:spcAft>
                <a:spcPct val="0"/>
              </a:spcAft>
              <a:defRPr sz="4400">
                <a:solidFill>
                  <a:srgbClr val="801431"/>
                </a:solidFill>
                <a:latin typeface="Arial" charset="0"/>
                <a:ea typeface="ＭＳ Ｐゴシック" charset="0"/>
              </a:defRPr>
            </a:lvl7pPr>
            <a:lvl8pPr marL="1371600" algn="l" rtl="0" eaLnBrk="1" fontAlgn="base" hangingPunct="1">
              <a:spcBef>
                <a:spcPct val="0"/>
              </a:spcBef>
              <a:spcAft>
                <a:spcPct val="0"/>
              </a:spcAft>
              <a:defRPr sz="4400">
                <a:solidFill>
                  <a:srgbClr val="801431"/>
                </a:solidFill>
                <a:latin typeface="Arial" charset="0"/>
                <a:ea typeface="ＭＳ Ｐゴシック" charset="0"/>
              </a:defRPr>
            </a:lvl8pPr>
            <a:lvl9pPr marL="1828800" algn="l" rtl="0" eaLnBrk="1" fontAlgn="base" hangingPunct="1">
              <a:spcBef>
                <a:spcPct val="0"/>
              </a:spcBef>
              <a:spcAft>
                <a:spcPct val="0"/>
              </a:spcAft>
              <a:defRPr sz="4400">
                <a:solidFill>
                  <a:srgbClr val="801431"/>
                </a:solidFill>
                <a:latin typeface="Arial" charset="0"/>
                <a:ea typeface="ＭＳ Ｐゴシック" charset="0"/>
              </a:defRPr>
            </a:lvl9pPr>
          </a:lstStyle>
          <a:p>
            <a:r>
              <a:rPr lang="en-US" sz="4400" kern="0" dirty="0">
                <a:solidFill>
                  <a:srgbClr val="0082BC"/>
                </a:solidFill>
              </a:rPr>
              <a:t>Why candidates choose OET</a:t>
            </a:r>
            <a:br>
              <a:rPr lang="en-AU" sz="3200" b="1" dirty="0">
                <a:solidFill>
                  <a:schemeClr val="accent1">
                    <a:lumMod val="75000"/>
                  </a:schemeClr>
                </a:solidFill>
              </a:rPr>
            </a:br>
            <a:endParaRPr lang="en-US" sz="3200" kern="0" dirty="0"/>
          </a:p>
        </p:txBody>
      </p:sp>
    </p:spTree>
    <p:extLst>
      <p:ext uri="{BB962C8B-B14F-4D97-AF65-F5344CB8AC3E}">
        <p14:creationId xmlns:p14="http://schemas.microsoft.com/office/powerpoint/2010/main" val="22887992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6696744" cy="867725"/>
          </a:xfrm>
        </p:spPr>
        <p:txBody>
          <a:bodyPr>
            <a:noAutofit/>
          </a:bodyPr>
          <a:lstStyle/>
          <a:p>
            <a:pPr>
              <a:defRPr/>
            </a:pPr>
            <a:r>
              <a:rPr lang="en-AU" sz="3500" dirty="0">
                <a:solidFill>
                  <a:srgbClr val="0082BC"/>
                </a:solidFill>
              </a:rPr>
              <a:t>Why candidates choose OET</a:t>
            </a:r>
          </a:p>
        </p:txBody>
      </p:sp>
      <p:pic>
        <p:nvPicPr>
          <p:cNvPr id="1026" name="Picture 2" descr="http://www.charleselenaweb.com/clients/OET/resources/uploads/2015/05/icon-quality-tes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556" y="2846165"/>
            <a:ext cx="1908706" cy="1696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harleselenaweb.com/clients/OET/resources/uploads/2015/05/icon-medicin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5556" y="1200381"/>
            <a:ext cx="1806708" cy="16059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harleselenaweb.com/clients/OET/resources/uploads/2015/05/icon-agents.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1332" y="4391579"/>
            <a:ext cx="1862731" cy="165576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bwMode="auto">
          <a:xfrm>
            <a:off x="1850812" y="1569677"/>
            <a:ext cx="653761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200">
                <a:solidFill>
                  <a:srgbClr val="0082BD"/>
                </a:solidFill>
                <a:latin typeface="+mj-lt"/>
                <a:ea typeface="+mj-ea"/>
                <a:cs typeface="+mj-cs"/>
              </a:defRPr>
            </a:lvl1pPr>
            <a:lvl2pPr algn="l" rtl="0" eaLnBrk="1" fontAlgn="base" hangingPunct="1">
              <a:spcBef>
                <a:spcPct val="0"/>
              </a:spcBef>
              <a:spcAft>
                <a:spcPct val="0"/>
              </a:spcAft>
              <a:defRPr sz="4400">
                <a:solidFill>
                  <a:srgbClr val="801431"/>
                </a:solidFill>
                <a:latin typeface="Arial" charset="0"/>
                <a:ea typeface="ＭＳ Ｐゴシック" charset="0"/>
              </a:defRPr>
            </a:lvl2pPr>
            <a:lvl3pPr algn="l" rtl="0" eaLnBrk="1" fontAlgn="base" hangingPunct="1">
              <a:spcBef>
                <a:spcPct val="0"/>
              </a:spcBef>
              <a:spcAft>
                <a:spcPct val="0"/>
              </a:spcAft>
              <a:defRPr sz="4400">
                <a:solidFill>
                  <a:srgbClr val="801431"/>
                </a:solidFill>
                <a:latin typeface="Arial" charset="0"/>
                <a:ea typeface="ＭＳ Ｐゴシック" charset="0"/>
              </a:defRPr>
            </a:lvl3pPr>
            <a:lvl4pPr algn="l" rtl="0" eaLnBrk="1" fontAlgn="base" hangingPunct="1">
              <a:spcBef>
                <a:spcPct val="0"/>
              </a:spcBef>
              <a:spcAft>
                <a:spcPct val="0"/>
              </a:spcAft>
              <a:defRPr sz="4400">
                <a:solidFill>
                  <a:srgbClr val="801431"/>
                </a:solidFill>
                <a:latin typeface="Arial" charset="0"/>
                <a:ea typeface="ＭＳ Ｐゴシック" charset="0"/>
              </a:defRPr>
            </a:lvl4pPr>
            <a:lvl5pPr algn="l" rtl="0" eaLnBrk="1" fontAlgn="base" hangingPunct="1">
              <a:spcBef>
                <a:spcPct val="0"/>
              </a:spcBef>
              <a:spcAft>
                <a:spcPct val="0"/>
              </a:spcAft>
              <a:defRPr sz="4400">
                <a:solidFill>
                  <a:srgbClr val="801431"/>
                </a:solidFill>
                <a:latin typeface="Arial" charset="0"/>
                <a:ea typeface="ＭＳ Ｐゴシック" charset="0"/>
              </a:defRPr>
            </a:lvl5pPr>
            <a:lvl6pPr marL="457200" algn="l" rtl="0" eaLnBrk="1" fontAlgn="base" hangingPunct="1">
              <a:spcBef>
                <a:spcPct val="0"/>
              </a:spcBef>
              <a:spcAft>
                <a:spcPct val="0"/>
              </a:spcAft>
              <a:defRPr sz="4400">
                <a:solidFill>
                  <a:srgbClr val="801431"/>
                </a:solidFill>
                <a:latin typeface="Arial" charset="0"/>
                <a:ea typeface="ＭＳ Ｐゴシック" charset="0"/>
              </a:defRPr>
            </a:lvl6pPr>
            <a:lvl7pPr marL="914400" algn="l" rtl="0" eaLnBrk="1" fontAlgn="base" hangingPunct="1">
              <a:spcBef>
                <a:spcPct val="0"/>
              </a:spcBef>
              <a:spcAft>
                <a:spcPct val="0"/>
              </a:spcAft>
              <a:defRPr sz="4400">
                <a:solidFill>
                  <a:srgbClr val="801431"/>
                </a:solidFill>
                <a:latin typeface="Arial" charset="0"/>
                <a:ea typeface="ＭＳ Ｐゴシック" charset="0"/>
              </a:defRPr>
            </a:lvl7pPr>
            <a:lvl8pPr marL="1371600" algn="l" rtl="0" eaLnBrk="1" fontAlgn="base" hangingPunct="1">
              <a:spcBef>
                <a:spcPct val="0"/>
              </a:spcBef>
              <a:spcAft>
                <a:spcPct val="0"/>
              </a:spcAft>
              <a:defRPr sz="4400">
                <a:solidFill>
                  <a:srgbClr val="801431"/>
                </a:solidFill>
                <a:latin typeface="Arial" charset="0"/>
                <a:ea typeface="ＭＳ Ｐゴシック" charset="0"/>
              </a:defRPr>
            </a:lvl8pPr>
            <a:lvl9pPr marL="1828800" algn="l" rtl="0" eaLnBrk="1" fontAlgn="base" hangingPunct="1">
              <a:spcBef>
                <a:spcPct val="0"/>
              </a:spcBef>
              <a:spcAft>
                <a:spcPct val="0"/>
              </a:spcAft>
              <a:defRPr sz="4400">
                <a:solidFill>
                  <a:srgbClr val="801431"/>
                </a:solidFill>
                <a:latin typeface="Arial" charset="0"/>
                <a:ea typeface="ＭＳ Ｐゴシック" charset="0"/>
              </a:defRPr>
            </a:lvl9pPr>
          </a:lstStyle>
          <a:p>
            <a:pPr>
              <a:defRPr/>
            </a:pPr>
            <a:r>
              <a:rPr lang="en-AU" sz="2000" b="1" kern="0" dirty="0">
                <a:solidFill>
                  <a:schemeClr val="tx1">
                    <a:lumMod val="75000"/>
                    <a:lumOff val="25000"/>
                  </a:schemeClr>
                </a:solidFill>
              </a:rPr>
              <a:t>Recognition </a:t>
            </a:r>
          </a:p>
          <a:p>
            <a:pPr>
              <a:defRPr/>
            </a:pPr>
            <a:r>
              <a:rPr lang="en-AU" sz="2000" kern="0" dirty="0">
                <a:solidFill>
                  <a:schemeClr val="tx1">
                    <a:lumMod val="75000"/>
                    <a:lumOff val="25000"/>
                  </a:schemeClr>
                </a:solidFill>
              </a:rPr>
              <a:t>Accepted by healthcare boards and councils in the UK, Ireland, Australia, New Zealand, Singapore, Dubai, Namibia and Ukraine, as well as leading healthcare educators. OET is also recognised by Australian and New Zealand immigration for visa purposes.</a:t>
            </a:r>
          </a:p>
        </p:txBody>
      </p:sp>
      <p:sp>
        <p:nvSpPr>
          <p:cNvPr id="15" name="Title 1"/>
          <p:cNvSpPr txBox="1">
            <a:spLocks/>
          </p:cNvSpPr>
          <p:nvPr/>
        </p:nvSpPr>
        <p:spPr bwMode="auto">
          <a:xfrm>
            <a:off x="1835696" y="3317524"/>
            <a:ext cx="5904656" cy="96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200">
                <a:solidFill>
                  <a:srgbClr val="0082BD"/>
                </a:solidFill>
                <a:latin typeface="+mj-lt"/>
                <a:ea typeface="+mj-ea"/>
                <a:cs typeface="+mj-cs"/>
              </a:defRPr>
            </a:lvl1pPr>
            <a:lvl2pPr algn="l" rtl="0" eaLnBrk="1" fontAlgn="base" hangingPunct="1">
              <a:spcBef>
                <a:spcPct val="0"/>
              </a:spcBef>
              <a:spcAft>
                <a:spcPct val="0"/>
              </a:spcAft>
              <a:defRPr sz="4400">
                <a:solidFill>
                  <a:srgbClr val="801431"/>
                </a:solidFill>
                <a:latin typeface="Arial" charset="0"/>
                <a:ea typeface="ＭＳ Ｐゴシック" charset="0"/>
              </a:defRPr>
            </a:lvl2pPr>
            <a:lvl3pPr algn="l" rtl="0" eaLnBrk="1" fontAlgn="base" hangingPunct="1">
              <a:spcBef>
                <a:spcPct val="0"/>
              </a:spcBef>
              <a:spcAft>
                <a:spcPct val="0"/>
              </a:spcAft>
              <a:defRPr sz="4400">
                <a:solidFill>
                  <a:srgbClr val="801431"/>
                </a:solidFill>
                <a:latin typeface="Arial" charset="0"/>
                <a:ea typeface="ＭＳ Ｐゴシック" charset="0"/>
              </a:defRPr>
            </a:lvl3pPr>
            <a:lvl4pPr algn="l" rtl="0" eaLnBrk="1" fontAlgn="base" hangingPunct="1">
              <a:spcBef>
                <a:spcPct val="0"/>
              </a:spcBef>
              <a:spcAft>
                <a:spcPct val="0"/>
              </a:spcAft>
              <a:defRPr sz="4400">
                <a:solidFill>
                  <a:srgbClr val="801431"/>
                </a:solidFill>
                <a:latin typeface="Arial" charset="0"/>
                <a:ea typeface="ＭＳ Ｐゴシック" charset="0"/>
              </a:defRPr>
            </a:lvl4pPr>
            <a:lvl5pPr algn="l" rtl="0" eaLnBrk="1" fontAlgn="base" hangingPunct="1">
              <a:spcBef>
                <a:spcPct val="0"/>
              </a:spcBef>
              <a:spcAft>
                <a:spcPct val="0"/>
              </a:spcAft>
              <a:defRPr sz="4400">
                <a:solidFill>
                  <a:srgbClr val="801431"/>
                </a:solidFill>
                <a:latin typeface="Arial" charset="0"/>
                <a:ea typeface="ＭＳ Ｐゴシック" charset="0"/>
              </a:defRPr>
            </a:lvl5pPr>
            <a:lvl6pPr marL="457200" algn="l" rtl="0" eaLnBrk="1" fontAlgn="base" hangingPunct="1">
              <a:spcBef>
                <a:spcPct val="0"/>
              </a:spcBef>
              <a:spcAft>
                <a:spcPct val="0"/>
              </a:spcAft>
              <a:defRPr sz="4400">
                <a:solidFill>
                  <a:srgbClr val="801431"/>
                </a:solidFill>
                <a:latin typeface="Arial" charset="0"/>
                <a:ea typeface="ＭＳ Ｐゴシック" charset="0"/>
              </a:defRPr>
            </a:lvl6pPr>
            <a:lvl7pPr marL="914400" algn="l" rtl="0" eaLnBrk="1" fontAlgn="base" hangingPunct="1">
              <a:spcBef>
                <a:spcPct val="0"/>
              </a:spcBef>
              <a:spcAft>
                <a:spcPct val="0"/>
              </a:spcAft>
              <a:defRPr sz="4400">
                <a:solidFill>
                  <a:srgbClr val="801431"/>
                </a:solidFill>
                <a:latin typeface="Arial" charset="0"/>
                <a:ea typeface="ＭＳ Ｐゴシック" charset="0"/>
              </a:defRPr>
            </a:lvl7pPr>
            <a:lvl8pPr marL="1371600" algn="l" rtl="0" eaLnBrk="1" fontAlgn="base" hangingPunct="1">
              <a:spcBef>
                <a:spcPct val="0"/>
              </a:spcBef>
              <a:spcAft>
                <a:spcPct val="0"/>
              </a:spcAft>
              <a:defRPr sz="4400">
                <a:solidFill>
                  <a:srgbClr val="801431"/>
                </a:solidFill>
                <a:latin typeface="Arial" charset="0"/>
                <a:ea typeface="ＭＳ Ｐゴシック" charset="0"/>
              </a:defRPr>
            </a:lvl8pPr>
            <a:lvl9pPr marL="1828800" algn="l" rtl="0" eaLnBrk="1" fontAlgn="base" hangingPunct="1">
              <a:spcBef>
                <a:spcPct val="0"/>
              </a:spcBef>
              <a:spcAft>
                <a:spcPct val="0"/>
              </a:spcAft>
              <a:defRPr sz="4400">
                <a:solidFill>
                  <a:srgbClr val="801431"/>
                </a:solidFill>
                <a:latin typeface="Arial" charset="0"/>
                <a:ea typeface="ＭＳ Ｐゴシック" charset="0"/>
              </a:defRPr>
            </a:lvl9pPr>
          </a:lstStyle>
          <a:p>
            <a:pPr>
              <a:defRPr/>
            </a:pPr>
            <a:r>
              <a:rPr lang="en-AU" sz="2000" b="1" kern="0" dirty="0">
                <a:solidFill>
                  <a:schemeClr val="tx1">
                    <a:lumMod val="75000"/>
                    <a:lumOff val="25000"/>
                  </a:schemeClr>
                </a:solidFill>
              </a:rPr>
              <a:t>Relevance and familiarity</a:t>
            </a:r>
          </a:p>
          <a:p>
            <a:pPr>
              <a:defRPr/>
            </a:pPr>
            <a:r>
              <a:rPr lang="en-AU" sz="2000" kern="0" dirty="0">
                <a:solidFill>
                  <a:schemeClr val="tx1">
                    <a:lumMod val="75000"/>
                    <a:lumOff val="25000"/>
                  </a:schemeClr>
                </a:solidFill>
              </a:rPr>
              <a:t>OET is recommended by past test takers because test materials reflect healthcare scenarios leading to confidence on test day.</a:t>
            </a:r>
          </a:p>
        </p:txBody>
      </p:sp>
      <p:sp>
        <p:nvSpPr>
          <p:cNvPr id="16" name="Title 1"/>
          <p:cNvSpPr txBox="1">
            <a:spLocks/>
          </p:cNvSpPr>
          <p:nvPr/>
        </p:nvSpPr>
        <p:spPr bwMode="auto">
          <a:xfrm>
            <a:off x="1835696" y="4819262"/>
            <a:ext cx="6192688" cy="86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200">
                <a:solidFill>
                  <a:srgbClr val="0082BD"/>
                </a:solidFill>
                <a:latin typeface="+mj-lt"/>
                <a:ea typeface="+mj-ea"/>
                <a:cs typeface="+mj-cs"/>
              </a:defRPr>
            </a:lvl1pPr>
            <a:lvl2pPr algn="l" rtl="0" eaLnBrk="1" fontAlgn="base" hangingPunct="1">
              <a:spcBef>
                <a:spcPct val="0"/>
              </a:spcBef>
              <a:spcAft>
                <a:spcPct val="0"/>
              </a:spcAft>
              <a:defRPr sz="4400">
                <a:solidFill>
                  <a:srgbClr val="801431"/>
                </a:solidFill>
                <a:latin typeface="Arial" charset="0"/>
                <a:ea typeface="ＭＳ Ｐゴシック" charset="0"/>
              </a:defRPr>
            </a:lvl2pPr>
            <a:lvl3pPr algn="l" rtl="0" eaLnBrk="1" fontAlgn="base" hangingPunct="1">
              <a:spcBef>
                <a:spcPct val="0"/>
              </a:spcBef>
              <a:spcAft>
                <a:spcPct val="0"/>
              </a:spcAft>
              <a:defRPr sz="4400">
                <a:solidFill>
                  <a:srgbClr val="801431"/>
                </a:solidFill>
                <a:latin typeface="Arial" charset="0"/>
                <a:ea typeface="ＭＳ Ｐゴシック" charset="0"/>
              </a:defRPr>
            </a:lvl3pPr>
            <a:lvl4pPr algn="l" rtl="0" eaLnBrk="1" fontAlgn="base" hangingPunct="1">
              <a:spcBef>
                <a:spcPct val="0"/>
              </a:spcBef>
              <a:spcAft>
                <a:spcPct val="0"/>
              </a:spcAft>
              <a:defRPr sz="4400">
                <a:solidFill>
                  <a:srgbClr val="801431"/>
                </a:solidFill>
                <a:latin typeface="Arial" charset="0"/>
                <a:ea typeface="ＭＳ Ｐゴシック" charset="0"/>
              </a:defRPr>
            </a:lvl4pPr>
            <a:lvl5pPr algn="l" rtl="0" eaLnBrk="1" fontAlgn="base" hangingPunct="1">
              <a:spcBef>
                <a:spcPct val="0"/>
              </a:spcBef>
              <a:spcAft>
                <a:spcPct val="0"/>
              </a:spcAft>
              <a:defRPr sz="4400">
                <a:solidFill>
                  <a:srgbClr val="801431"/>
                </a:solidFill>
                <a:latin typeface="Arial" charset="0"/>
                <a:ea typeface="ＭＳ Ｐゴシック" charset="0"/>
              </a:defRPr>
            </a:lvl5pPr>
            <a:lvl6pPr marL="457200" algn="l" rtl="0" eaLnBrk="1" fontAlgn="base" hangingPunct="1">
              <a:spcBef>
                <a:spcPct val="0"/>
              </a:spcBef>
              <a:spcAft>
                <a:spcPct val="0"/>
              </a:spcAft>
              <a:defRPr sz="4400">
                <a:solidFill>
                  <a:srgbClr val="801431"/>
                </a:solidFill>
                <a:latin typeface="Arial" charset="0"/>
                <a:ea typeface="ＭＳ Ｐゴシック" charset="0"/>
              </a:defRPr>
            </a:lvl6pPr>
            <a:lvl7pPr marL="914400" algn="l" rtl="0" eaLnBrk="1" fontAlgn="base" hangingPunct="1">
              <a:spcBef>
                <a:spcPct val="0"/>
              </a:spcBef>
              <a:spcAft>
                <a:spcPct val="0"/>
              </a:spcAft>
              <a:defRPr sz="4400">
                <a:solidFill>
                  <a:srgbClr val="801431"/>
                </a:solidFill>
                <a:latin typeface="Arial" charset="0"/>
                <a:ea typeface="ＭＳ Ｐゴシック" charset="0"/>
              </a:defRPr>
            </a:lvl7pPr>
            <a:lvl8pPr marL="1371600" algn="l" rtl="0" eaLnBrk="1" fontAlgn="base" hangingPunct="1">
              <a:spcBef>
                <a:spcPct val="0"/>
              </a:spcBef>
              <a:spcAft>
                <a:spcPct val="0"/>
              </a:spcAft>
              <a:defRPr sz="4400">
                <a:solidFill>
                  <a:srgbClr val="801431"/>
                </a:solidFill>
                <a:latin typeface="Arial" charset="0"/>
                <a:ea typeface="ＭＳ Ｐゴシック" charset="0"/>
              </a:defRPr>
            </a:lvl8pPr>
            <a:lvl9pPr marL="1828800" algn="l" rtl="0" eaLnBrk="1" fontAlgn="base" hangingPunct="1">
              <a:spcBef>
                <a:spcPct val="0"/>
              </a:spcBef>
              <a:spcAft>
                <a:spcPct val="0"/>
              </a:spcAft>
              <a:defRPr sz="4400">
                <a:solidFill>
                  <a:srgbClr val="801431"/>
                </a:solidFill>
                <a:latin typeface="Arial" charset="0"/>
                <a:ea typeface="ＭＳ Ｐゴシック" charset="0"/>
              </a:defRPr>
            </a:lvl9pPr>
          </a:lstStyle>
          <a:p>
            <a:pPr>
              <a:defRPr/>
            </a:pPr>
            <a:r>
              <a:rPr lang="en-AU" sz="2000" b="1" dirty="0">
                <a:solidFill>
                  <a:schemeClr val="tx1">
                    <a:lumMod val="75000"/>
                    <a:lumOff val="25000"/>
                  </a:schemeClr>
                </a:solidFill>
              </a:rPr>
              <a:t>Confidence</a:t>
            </a:r>
          </a:p>
          <a:p>
            <a:pPr>
              <a:defRPr/>
            </a:pPr>
            <a:r>
              <a:rPr lang="en-AU" sz="2000" dirty="0">
                <a:solidFill>
                  <a:schemeClr val="tx1">
                    <a:lumMod val="75000"/>
                    <a:lumOff val="25000"/>
                  </a:schemeClr>
                </a:solidFill>
              </a:rPr>
              <a:t>OET helps candidates develop the language skills to communicate effectively in the healthcare workplace.</a:t>
            </a:r>
          </a:p>
        </p:txBody>
      </p:sp>
      <p:sp>
        <p:nvSpPr>
          <p:cNvPr id="10" name="Slide Number Placeholder 4"/>
          <p:cNvSpPr txBox="1">
            <a:spLocks/>
          </p:cNvSpPr>
          <p:nvPr/>
        </p:nvSpPr>
        <p:spPr>
          <a:xfrm>
            <a:off x="282352" y="6309320"/>
            <a:ext cx="2057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7CFCF8FF-20FA-4953-BDD6-BB715165B8E3}" type="slidenum">
              <a:rPr lang="en-AU" sz="1100" b="1" smtClean="0">
                <a:solidFill>
                  <a:srgbClr val="00B0F0"/>
                </a:solidFill>
              </a:rPr>
              <a:pPr/>
              <a:t>7</a:t>
            </a:fld>
            <a:endParaRPr lang="en-AU" sz="1100" b="1" dirty="0">
              <a:solidFill>
                <a:srgbClr val="00B0F0"/>
              </a:solidFill>
            </a:endParaRPr>
          </a:p>
        </p:txBody>
      </p:sp>
    </p:spTree>
    <p:extLst>
      <p:ext uri="{BB962C8B-B14F-4D97-AF65-F5344CB8AC3E}">
        <p14:creationId xmlns:p14="http://schemas.microsoft.com/office/powerpoint/2010/main" val="415273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bwMode="auto">
          <a:xfrm>
            <a:off x="395536" y="1340768"/>
            <a:ext cx="5688632" cy="2088232"/>
          </a:xfrm>
          <a:prstGeom prst="wedgeRoundRectCallout">
            <a:avLst>
              <a:gd name="adj1" fmla="val -35904"/>
              <a:gd name="adj2" fmla="val 59355"/>
              <a:gd name="adj3" fmla="val 16667"/>
            </a:avLst>
          </a:prstGeom>
          <a:solidFill>
            <a:srgbClr val="00B0F0"/>
          </a:solidFill>
          <a:ln w="9525" cap="flat" cmpd="sng" algn="ctr">
            <a:noFill/>
            <a:prstDash val="solid"/>
            <a:round/>
            <a:headEnd type="none" w="med" len="med"/>
            <a:tailEnd type="none" w="med" len="med"/>
          </a:ln>
          <a:effectLst/>
        </p:spPr>
        <p:txBody>
          <a:bodyPr vert="horz" wrap="square" lIns="144000" tIns="144000" rIns="144000" bIns="144000" numCol="1" rtlCol="0" anchor="ctr" anchorCtr="0" compatLnSpc="1">
            <a:prstTxWarp prst="textNoShape">
              <a:avLst/>
            </a:prstTxWarp>
          </a:bodyPr>
          <a:lstStyle/>
          <a:p>
            <a:pPr marL="0" lvl="1" algn="ctr"/>
            <a:r>
              <a:rPr lang="en-AU" sz="2000" dirty="0">
                <a:solidFill>
                  <a:schemeClr val="bg1"/>
                </a:solidFill>
              </a:rPr>
              <a:t>‘OET helped me in gaining communication skills with patients and other health professionals. Now I can use some expressions in calming patients, showing empathy which I knew but never used before’.</a:t>
            </a:r>
          </a:p>
        </p:txBody>
      </p:sp>
      <p:sp>
        <p:nvSpPr>
          <p:cNvPr id="5" name="Title 4"/>
          <p:cNvSpPr>
            <a:spLocks noGrp="1"/>
          </p:cNvSpPr>
          <p:nvPr>
            <p:ph type="title"/>
          </p:nvPr>
        </p:nvSpPr>
        <p:spPr>
          <a:xfrm>
            <a:off x="323528" y="332135"/>
            <a:ext cx="8229600" cy="936625"/>
          </a:xfrm>
        </p:spPr>
        <p:txBody>
          <a:bodyPr/>
          <a:lstStyle/>
          <a:p>
            <a:r>
              <a:rPr lang="en-AU" sz="3500" dirty="0"/>
              <a:t>What candidates say</a:t>
            </a:r>
          </a:p>
        </p:txBody>
      </p:sp>
      <p:sp>
        <p:nvSpPr>
          <p:cNvPr id="6" name="Rectangle 5"/>
          <p:cNvSpPr/>
          <p:nvPr/>
        </p:nvSpPr>
        <p:spPr>
          <a:xfrm>
            <a:off x="395536" y="6006480"/>
            <a:ext cx="5868144" cy="230832"/>
          </a:xfrm>
          <a:prstGeom prst="rect">
            <a:avLst/>
          </a:prstGeom>
        </p:spPr>
        <p:txBody>
          <a:bodyPr wrap="square">
            <a:spAutoFit/>
          </a:bodyPr>
          <a:lstStyle/>
          <a:p>
            <a:r>
              <a:rPr lang="en-US" sz="900" b="1" i="1" dirty="0">
                <a:solidFill>
                  <a:srgbClr val="0082BD"/>
                </a:solidFill>
              </a:rPr>
              <a:t>Source: </a:t>
            </a:r>
            <a:r>
              <a:rPr lang="en-US" sz="900" i="1" dirty="0">
                <a:solidFill>
                  <a:srgbClr val="0082BD"/>
                </a:solidFill>
              </a:rPr>
              <a:t>Stakeholders’ Perceptions of Occupational English Test (OET)</a:t>
            </a:r>
            <a:endParaRPr lang="en-AU" sz="900" i="1" dirty="0">
              <a:solidFill>
                <a:srgbClr val="0082BD"/>
              </a:solidFill>
            </a:endParaRPr>
          </a:p>
        </p:txBody>
      </p:sp>
      <p:sp>
        <p:nvSpPr>
          <p:cNvPr id="7" name="Rounded Rectangular Callout 6"/>
          <p:cNvSpPr/>
          <p:nvPr/>
        </p:nvSpPr>
        <p:spPr bwMode="auto">
          <a:xfrm>
            <a:off x="2483768" y="3789040"/>
            <a:ext cx="6120680" cy="1944216"/>
          </a:xfrm>
          <a:prstGeom prst="wedgeRoundRectCallout">
            <a:avLst>
              <a:gd name="adj1" fmla="val 38270"/>
              <a:gd name="adj2" fmla="val 62646"/>
              <a:gd name="adj3" fmla="val 16667"/>
            </a:avLst>
          </a:prstGeom>
          <a:solidFill>
            <a:srgbClr val="0082BD"/>
          </a:solidFill>
          <a:ln w="9525" cap="flat" cmpd="sng" algn="ctr">
            <a:noFill/>
            <a:prstDash val="solid"/>
            <a:round/>
            <a:headEnd type="none" w="med" len="med"/>
            <a:tailEnd type="none" w="med" len="med"/>
          </a:ln>
          <a:effectLst/>
        </p:spPr>
        <p:txBody>
          <a:bodyPr vert="horz" wrap="square" lIns="144000" tIns="144000" rIns="144000" bIns="144000" numCol="1" rtlCol="0" anchor="ctr" anchorCtr="0" compatLnSpc="1">
            <a:prstTxWarp prst="textNoShape">
              <a:avLst/>
            </a:prstTxWarp>
          </a:bodyPr>
          <a:lstStyle/>
          <a:p>
            <a:pPr marL="400050" lvl="1" indent="0" algn="ctr">
              <a:buNone/>
            </a:pPr>
            <a:r>
              <a:rPr lang="en-AU" sz="2000" dirty="0">
                <a:solidFill>
                  <a:schemeClr val="bg1"/>
                </a:solidFill>
              </a:rPr>
              <a:t>‘As an employee (nurse) in a hospital you are expected to function a hundred precent from day one; you are expected to understand both patients and staff. Preparing for </a:t>
            </a:r>
            <a:br>
              <a:rPr lang="en-AU" sz="2000" dirty="0">
                <a:solidFill>
                  <a:schemeClr val="bg1"/>
                </a:solidFill>
              </a:rPr>
            </a:br>
            <a:r>
              <a:rPr lang="en-AU" sz="2000" dirty="0">
                <a:solidFill>
                  <a:schemeClr val="bg1"/>
                </a:solidFill>
              </a:rPr>
              <a:t>OET helped a lot’.</a:t>
            </a:r>
          </a:p>
        </p:txBody>
      </p:sp>
      <p:sp>
        <p:nvSpPr>
          <p:cNvPr id="8" name="Slide Number Placeholder 4"/>
          <p:cNvSpPr txBox="1">
            <a:spLocks/>
          </p:cNvSpPr>
          <p:nvPr/>
        </p:nvSpPr>
        <p:spPr>
          <a:xfrm>
            <a:off x="282352" y="6309320"/>
            <a:ext cx="20574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7CFCF8FF-20FA-4953-BDD6-BB715165B8E3}" type="slidenum">
              <a:rPr lang="en-AU" sz="1100" b="1" smtClean="0">
                <a:solidFill>
                  <a:srgbClr val="00B0F0"/>
                </a:solidFill>
              </a:rPr>
              <a:pPr/>
              <a:t>8</a:t>
            </a:fld>
            <a:endParaRPr lang="en-AU" sz="1100" b="1" dirty="0">
              <a:solidFill>
                <a:srgbClr val="00B0F0"/>
              </a:solidFill>
            </a:endParaRPr>
          </a:p>
        </p:txBody>
      </p:sp>
    </p:spTree>
    <p:extLst>
      <p:ext uri="{BB962C8B-B14F-4D97-AF65-F5344CB8AC3E}">
        <p14:creationId xmlns:p14="http://schemas.microsoft.com/office/powerpoint/2010/main" val="191467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2360" y="6255437"/>
            <a:ext cx="1045855" cy="40317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2"/>
          <p:cNvSpPr txBox="1">
            <a:spLocks noChangeArrowheads="1"/>
          </p:cNvSpPr>
          <p:nvPr/>
        </p:nvSpPr>
        <p:spPr bwMode="auto">
          <a:xfrm>
            <a:off x="468833" y="2276872"/>
            <a:ext cx="5284781" cy="232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800">
                <a:solidFill>
                  <a:srgbClr val="0082BD"/>
                </a:solidFill>
                <a:latin typeface="+mj-lt"/>
                <a:ea typeface="+mj-ea"/>
                <a:cs typeface="+mj-cs"/>
              </a:defRPr>
            </a:lvl1pPr>
            <a:lvl2pPr algn="l" rtl="0" eaLnBrk="1" fontAlgn="base" hangingPunct="1">
              <a:spcBef>
                <a:spcPct val="0"/>
              </a:spcBef>
              <a:spcAft>
                <a:spcPct val="0"/>
              </a:spcAft>
              <a:defRPr sz="4400">
                <a:solidFill>
                  <a:srgbClr val="801431"/>
                </a:solidFill>
                <a:latin typeface="Arial" charset="0"/>
                <a:ea typeface="ＭＳ Ｐゴシック" charset="0"/>
              </a:defRPr>
            </a:lvl2pPr>
            <a:lvl3pPr algn="l" rtl="0" eaLnBrk="1" fontAlgn="base" hangingPunct="1">
              <a:spcBef>
                <a:spcPct val="0"/>
              </a:spcBef>
              <a:spcAft>
                <a:spcPct val="0"/>
              </a:spcAft>
              <a:defRPr sz="4400">
                <a:solidFill>
                  <a:srgbClr val="801431"/>
                </a:solidFill>
                <a:latin typeface="Arial" charset="0"/>
                <a:ea typeface="ＭＳ Ｐゴシック" charset="0"/>
              </a:defRPr>
            </a:lvl3pPr>
            <a:lvl4pPr algn="l" rtl="0" eaLnBrk="1" fontAlgn="base" hangingPunct="1">
              <a:spcBef>
                <a:spcPct val="0"/>
              </a:spcBef>
              <a:spcAft>
                <a:spcPct val="0"/>
              </a:spcAft>
              <a:defRPr sz="4400">
                <a:solidFill>
                  <a:srgbClr val="801431"/>
                </a:solidFill>
                <a:latin typeface="Arial" charset="0"/>
                <a:ea typeface="ＭＳ Ｐゴシック" charset="0"/>
              </a:defRPr>
            </a:lvl4pPr>
            <a:lvl5pPr algn="l" rtl="0" eaLnBrk="1" fontAlgn="base" hangingPunct="1">
              <a:spcBef>
                <a:spcPct val="0"/>
              </a:spcBef>
              <a:spcAft>
                <a:spcPct val="0"/>
              </a:spcAft>
              <a:defRPr sz="4400">
                <a:solidFill>
                  <a:srgbClr val="801431"/>
                </a:solidFill>
                <a:latin typeface="Arial" charset="0"/>
                <a:ea typeface="ＭＳ Ｐゴシック" charset="0"/>
              </a:defRPr>
            </a:lvl5pPr>
            <a:lvl6pPr marL="457200" algn="l" rtl="0" eaLnBrk="1" fontAlgn="base" hangingPunct="1">
              <a:spcBef>
                <a:spcPct val="0"/>
              </a:spcBef>
              <a:spcAft>
                <a:spcPct val="0"/>
              </a:spcAft>
              <a:defRPr sz="4400">
                <a:solidFill>
                  <a:srgbClr val="801431"/>
                </a:solidFill>
                <a:latin typeface="Arial" charset="0"/>
                <a:ea typeface="ＭＳ Ｐゴシック" charset="0"/>
              </a:defRPr>
            </a:lvl6pPr>
            <a:lvl7pPr marL="914400" algn="l" rtl="0" eaLnBrk="1" fontAlgn="base" hangingPunct="1">
              <a:spcBef>
                <a:spcPct val="0"/>
              </a:spcBef>
              <a:spcAft>
                <a:spcPct val="0"/>
              </a:spcAft>
              <a:defRPr sz="4400">
                <a:solidFill>
                  <a:srgbClr val="801431"/>
                </a:solidFill>
                <a:latin typeface="Arial" charset="0"/>
                <a:ea typeface="ＭＳ Ｐゴシック" charset="0"/>
              </a:defRPr>
            </a:lvl7pPr>
            <a:lvl8pPr marL="1371600" algn="l" rtl="0" eaLnBrk="1" fontAlgn="base" hangingPunct="1">
              <a:spcBef>
                <a:spcPct val="0"/>
              </a:spcBef>
              <a:spcAft>
                <a:spcPct val="0"/>
              </a:spcAft>
              <a:defRPr sz="4400">
                <a:solidFill>
                  <a:srgbClr val="801431"/>
                </a:solidFill>
                <a:latin typeface="Arial" charset="0"/>
                <a:ea typeface="ＭＳ Ｐゴシック" charset="0"/>
              </a:defRPr>
            </a:lvl8pPr>
            <a:lvl9pPr marL="1828800" algn="l" rtl="0" eaLnBrk="1" fontAlgn="base" hangingPunct="1">
              <a:spcBef>
                <a:spcPct val="0"/>
              </a:spcBef>
              <a:spcAft>
                <a:spcPct val="0"/>
              </a:spcAft>
              <a:defRPr sz="4400">
                <a:solidFill>
                  <a:srgbClr val="801431"/>
                </a:solidFill>
                <a:latin typeface="Arial" charset="0"/>
                <a:ea typeface="ＭＳ Ｐゴシック" charset="0"/>
              </a:defRPr>
            </a:lvl9pPr>
          </a:lstStyle>
          <a:p>
            <a:r>
              <a:rPr lang="en-US" sz="4400" kern="0" dirty="0">
                <a:solidFill>
                  <a:srgbClr val="0082BC"/>
                </a:solidFill>
              </a:rPr>
              <a:t>What's in the test</a:t>
            </a:r>
          </a:p>
          <a:p>
            <a:br>
              <a:rPr lang="en-AU" sz="3200" b="1" dirty="0">
                <a:solidFill>
                  <a:schemeClr val="accent1">
                    <a:lumMod val="75000"/>
                  </a:schemeClr>
                </a:solidFill>
              </a:rPr>
            </a:br>
            <a:endParaRPr lang="en-US" sz="3200" kern="0" dirty="0"/>
          </a:p>
        </p:txBody>
      </p:sp>
    </p:spTree>
    <p:extLst>
      <p:ext uri="{BB962C8B-B14F-4D97-AF65-F5344CB8AC3E}">
        <p14:creationId xmlns:p14="http://schemas.microsoft.com/office/powerpoint/2010/main" val="519654044"/>
      </p:ext>
    </p:extLst>
  </p:cSld>
  <p:clrMapOvr>
    <a:masterClrMapping/>
  </p:clrMapOvr>
  <p:transition spd="med"/>
</p:sld>
</file>

<file path=ppt/theme/theme1.xml><?xml version="1.0" encoding="utf-8"?>
<a:theme xmlns:a="http://schemas.openxmlformats.org/drawingml/2006/main" name="1_CE_2601_4Y04_OET_Powerpoint_Presentation_Template_2">
  <a:themeElements>
    <a:clrScheme name="Custom 1">
      <a:dk1>
        <a:srgbClr val="000000"/>
      </a:dk1>
      <a:lt1>
        <a:srgbClr val="FFFFFF"/>
      </a:lt1>
      <a:dk2>
        <a:srgbClr val="000000"/>
      </a:dk2>
      <a:lt2>
        <a:srgbClr val="808080"/>
      </a:lt2>
      <a:accent1>
        <a:srgbClr val="0082BD"/>
      </a:accent1>
      <a:accent2>
        <a:srgbClr val="1A517B"/>
      </a:accent2>
      <a:accent3>
        <a:srgbClr val="B5D334"/>
      </a:accent3>
      <a:accent4>
        <a:srgbClr val="0CA6CB"/>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5000D8D686F740AE9A276D3EC6DB05" ma:contentTypeVersion="4" ma:contentTypeDescription="Create a new document." ma:contentTypeScope="" ma:versionID="a07d7c7b9b399b81ffc92297407b19eb">
  <xsd:schema xmlns:xsd="http://www.w3.org/2001/XMLSchema" xmlns:xs="http://www.w3.org/2001/XMLSchema" xmlns:p="http://schemas.microsoft.com/office/2006/metadata/properties" xmlns:ns2="27266371-529c-4a6a-9d41-f71d537d11d6" xmlns:ns3="dd769430-2958-4dfd-9e00-d5466a11e14a" targetNamespace="http://schemas.microsoft.com/office/2006/metadata/properties" ma:root="true" ma:fieldsID="46d1de1bed2c9d46ad83ae4d4d1cff22" ns2:_="" ns3:_="">
    <xsd:import namespace="27266371-529c-4a6a-9d41-f71d537d11d6"/>
    <xsd:import namespace="dd769430-2958-4dfd-9e00-d5466a11e1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66371-529c-4a6a-9d41-f71d537d11d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769430-2958-4dfd-9e00-d5466a11e14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E5E9B8-7CBB-45C2-B5BC-88DE234DF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66371-529c-4a6a-9d41-f71d537d11d6"/>
    <ds:schemaRef ds:uri="dd769430-2958-4dfd-9e00-d5466a11e1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FDD2E3-6C0B-4181-BE95-478FBCF86284}">
  <ds:schemaRefs>
    <ds:schemaRef ds:uri="27266371-529c-4a6a-9d41-f71d537d11d6"/>
    <ds:schemaRef ds:uri="http://purl.org/dc/terms/"/>
    <ds:schemaRef ds:uri="http://schemas.openxmlformats.org/package/2006/metadata/core-properties"/>
    <ds:schemaRef ds:uri="http://schemas.microsoft.com/office/2006/documentManagement/types"/>
    <ds:schemaRef ds:uri="dd769430-2958-4dfd-9e00-d5466a11e14a"/>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B693E1B-11C1-4642-B5A2-FFD6FD0E0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24367</TotalTime>
  <Words>1285</Words>
  <Application>Microsoft Office PowerPoint</Application>
  <PresentationFormat>On-screen Show (4:3)</PresentationFormat>
  <Paragraphs>149</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1_CE_2601_4Y04_OET_Powerpoint_Presentation_Template_2</vt:lpstr>
      <vt:lpstr>PowerPoint Presentation</vt:lpstr>
      <vt:lpstr>Overview of OET</vt:lpstr>
      <vt:lpstr>Design of OET</vt:lpstr>
      <vt:lpstr>Who takes OET?</vt:lpstr>
      <vt:lpstr>Top 5 professions</vt:lpstr>
      <vt:lpstr>PowerPoint Presentation</vt:lpstr>
      <vt:lpstr>Why candidates choose OET</vt:lpstr>
      <vt:lpstr>What candidates say</vt:lpstr>
      <vt:lpstr>PowerPoint Presentation</vt:lpstr>
      <vt:lpstr>Four OET subtests</vt:lpstr>
      <vt:lpstr>How OET is different to other tests</vt:lpstr>
      <vt:lpstr>PowerPoint Presentation</vt:lpstr>
      <vt:lpstr>OET website success stories</vt:lpstr>
      <vt:lpstr>PowerPoint Presentation</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you  select international  healthcare professionals  with the right level of English</dc:title>
  <dc:creator>Janeen Gardiner</dc:creator>
  <cp:lastModifiedBy>Pareen Tajani</cp:lastModifiedBy>
  <cp:revision>1175</cp:revision>
  <cp:lastPrinted>2016-06-27T01:43:50Z</cp:lastPrinted>
  <dcterms:created xsi:type="dcterms:W3CDTF">2014-11-06T22:16:34Z</dcterms:created>
  <dcterms:modified xsi:type="dcterms:W3CDTF">2022-08-31T08:02:34Z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0x010100225000D8D686F740AE9A276D3EC6DB05</vt:lpwstr>
  </property>
</Properties>
</file>